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125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K-0001\Desktop\&#1053;&#1086;&#1074;&#1080;&#1081;%20&#1040;&#1088;&#1082;&#1091;&#1096;%20Microsoft%20Exce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K-0001\Desktop\&#1053;&#1086;&#1074;&#1080;&#1081;%20&#1040;&#1088;&#1082;&#1091;&#1096;%20Microsoft%20Exce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1400"/>
                </a:pPr>
                <a:endParaRPr lang="uk-UA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val>
            <c:numRef>
              <c:f>Аркуш2!$A$2:$A$3</c:f>
              <c:numCache>
                <c:formatCode>General</c:formatCode>
                <c:ptCount val="2"/>
                <c:pt idx="0">
                  <c:v>49</c:v>
                </c:pt>
                <c:pt idx="1">
                  <c:v>15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1400"/>
                </a:pPr>
                <a:endParaRPr lang="uk-UA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val>
            <c:numRef>
              <c:f>Аркуш2!$A$2:$A$3</c:f>
              <c:numCache>
                <c:formatCode>General</c:formatCode>
                <c:ptCount val="2"/>
                <c:pt idx="0">
                  <c:v>49</c:v>
                </c:pt>
                <c:pt idx="1">
                  <c:v>15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77DD78-F693-4D94-8CF3-ED6EF16C1DDE}" type="doc">
      <dgm:prSet loTypeId="urn:microsoft.com/office/officeart/2005/8/layout/target3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8D76AF4-5A27-4FE3-9B20-26A7238309C4}">
      <dgm:prSet phldrT="[Текст]"/>
      <dgm:spPr/>
      <dgm:t>
        <a:bodyPr/>
        <a:lstStyle/>
        <a:p>
          <a:r>
            <a:rPr lang="uk-UA" noProof="0" dirty="0" smtClean="0"/>
            <a:t>Всього 39 наукових робіт</a:t>
          </a:r>
          <a:endParaRPr lang="uk-UA" noProof="0" dirty="0"/>
        </a:p>
      </dgm:t>
    </dgm:pt>
    <dgm:pt modelId="{92B3E82C-8AF2-45A1-A6B0-36F1E79BE8A2}" type="parTrans" cxnId="{4B13F3F6-3893-4EF0-A4F1-66F1E9A3F32E}">
      <dgm:prSet/>
      <dgm:spPr/>
      <dgm:t>
        <a:bodyPr/>
        <a:lstStyle/>
        <a:p>
          <a:endParaRPr lang="ru-RU"/>
        </a:p>
      </dgm:t>
    </dgm:pt>
    <dgm:pt modelId="{C2A3146C-2D44-4341-A4D9-7303C27C885C}" type="sibTrans" cxnId="{4B13F3F6-3893-4EF0-A4F1-66F1E9A3F32E}">
      <dgm:prSet/>
      <dgm:spPr/>
      <dgm:t>
        <a:bodyPr/>
        <a:lstStyle/>
        <a:p>
          <a:endParaRPr lang="ru-RU"/>
        </a:p>
      </dgm:t>
    </dgm:pt>
    <dgm:pt modelId="{2F2CDDB4-CA4F-4EB7-904C-4493FBD24927}">
      <dgm:prSet phldrT="[Текст]"/>
      <dgm:spPr/>
      <dgm:t>
        <a:bodyPr/>
        <a:lstStyle/>
        <a:p>
          <a:r>
            <a:rPr lang="ru-RU" dirty="0" smtClean="0"/>
            <a:t>49 </a:t>
          </a:r>
          <a:r>
            <a:rPr lang="uk-UA" noProof="0" dirty="0" smtClean="0"/>
            <a:t>авторів</a:t>
          </a:r>
          <a:endParaRPr lang="uk-UA" noProof="0" dirty="0"/>
        </a:p>
      </dgm:t>
    </dgm:pt>
    <dgm:pt modelId="{C352D88F-421B-4E6E-BFC0-C2D01E0ADF19}" type="parTrans" cxnId="{0440216E-841B-4F2E-A9C6-953439C87511}">
      <dgm:prSet/>
      <dgm:spPr/>
      <dgm:t>
        <a:bodyPr/>
        <a:lstStyle/>
        <a:p>
          <a:endParaRPr lang="ru-RU"/>
        </a:p>
      </dgm:t>
    </dgm:pt>
    <dgm:pt modelId="{393D7F9B-52DF-412A-8065-AB3C75A68677}" type="sibTrans" cxnId="{0440216E-841B-4F2E-A9C6-953439C87511}">
      <dgm:prSet/>
      <dgm:spPr/>
      <dgm:t>
        <a:bodyPr/>
        <a:lstStyle/>
        <a:p>
          <a:endParaRPr lang="ru-RU"/>
        </a:p>
      </dgm:t>
    </dgm:pt>
    <dgm:pt modelId="{DC57D7E7-21D4-4592-BD87-35E0AD0788B4}">
      <dgm:prSet phldrT="[Текст]"/>
      <dgm:spPr/>
      <dgm:t>
        <a:bodyPr/>
        <a:lstStyle/>
        <a:p>
          <a:r>
            <a:rPr lang="uk-UA" noProof="0" dirty="0" smtClean="0"/>
            <a:t>37 наукових керівників</a:t>
          </a:r>
          <a:endParaRPr lang="uk-UA" noProof="0" dirty="0"/>
        </a:p>
      </dgm:t>
    </dgm:pt>
    <dgm:pt modelId="{A22A4D03-B41E-4877-A7AD-6AD28DC71C93}" type="parTrans" cxnId="{AE6E1FAA-A087-4F13-B6D1-6E0CA26897A3}">
      <dgm:prSet/>
      <dgm:spPr/>
      <dgm:t>
        <a:bodyPr/>
        <a:lstStyle/>
        <a:p>
          <a:endParaRPr lang="ru-RU"/>
        </a:p>
      </dgm:t>
    </dgm:pt>
    <dgm:pt modelId="{08083D6A-D555-4F35-A927-F2B1A5853C18}" type="sibTrans" cxnId="{AE6E1FAA-A087-4F13-B6D1-6E0CA26897A3}">
      <dgm:prSet/>
      <dgm:spPr/>
      <dgm:t>
        <a:bodyPr/>
        <a:lstStyle/>
        <a:p>
          <a:endParaRPr lang="ru-RU"/>
        </a:p>
      </dgm:t>
    </dgm:pt>
    <dgm:pt modelId="{4037FE71-4652-4BDD-AEB4-D204F139D5B6}" type="pres">
      <dgm:prSet presAssocID="{B877DD78-F693-4D94-8CF3-ED6EF16C1DD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5382CD0-9D63-45A9-B014-15DEBBCE60A4}" type="pres">
      <dgm:prSet presAssocID="{F8D76AF4-5A27-4FE3-9B20-26A7238309C4}" presName="circle1" presStyleLbl="node1" presStyleIdx="0" presStyleCnt="3"/>
      <dgm:spPr/>
    </dgm:pt>
    <dgm:pt modelId="{B1ADEABD-A698-4993-A533-D480D6E8F109}" type="pres">
      <dgm:prSet presAssocID="{F8D76AF4-5A27-4FE3-9B20-26A7238309C4}" presName="space" presStyleCnt="0"/>
      <dgm:spPr/>
    </dgm:pt>
    <dgm:pt modelId="{DC22FDAB-4459-4718-9B8A-11764E205EEF}" type="pres">
      <dgm:prSet presAssocID="{F8D76AF4-5A27-4FE3-9B20-26A7238309C4}" presName="rect1" presStyleLbl="alignAcc1" presStyleIdx="0" presStyleCnt="3"/>
      <dgm:spPr/>
      <dgm:t>
        <a:bodyPr/>
        <a:lstStyle/>
        <a:p>
          <a:endParaRPr lang="ru-RU"/>
        </a:p>
      </dgm:t>
    </dgm:pt>
    <dgm:pt modelId="{03499ED7-F720-4081-9CBF-7665269FCE48}" type="pres">
      <dgm:prSet presAssocID="{2F2CDDB4-CA4F-4EB7-904C-4493FBD24927}" presName="vertSpace2" presStyleLbl="node1" presStyleIdx="0" presStyleCnt="3"/>
      <dgm:spPr/>
    </dgm:pt>
    <dgm:pt modelId="{3584D180-7D6D-4184-8902-93A94DB2E90C}" type="pres">
      <dgm:prSet presAssocID="{2F2CDDB4-CA4F-4EB7-904C-4493FBD24927}" presName="circle2" presStyleLbl="node1" presStyleIdx="1" presStyleCnt="3"/>
      <dgm:spPr/>
    </dgm:pt>
    <dgm:pt modelId="{B7D4AB0A-C60D-45B0-94AC-974B9382E227}" type="pres">
      <dgm:prSet presAssocID="{2F2CDDB4-CA4F-4EB7-904C-4493FBD24927}" presName="rect2" presStyleLbl="alignAcc1" presStyleIdx="1" presStyleCnt="3" custLinFactNeighborX="1000"/>
      <dgm:spPr/>
      <dgm:t>
        <a:bodyPr/>
        <a:lstStyle/>
        <a:p>
          <a:endParaRPr lang="ru-RU"/>
        </a:p>
      </dgm:t>
    </dgm:pt>
    <dgm:pt modelId="{573C384C-2904-4317-9328-723FC5AB39E1}" type="pres">
      <dgm:prSet presAssocID="{DC57D7E7-21D4-4592-BD87-35E0AD0788B4}" presName="vertSpace3" presStyleLbl="node1" presStyleIdx="1" presStyleCnt="3"/>
      <dgm:spPr/>
    </dgm:pt>
    <dgm:pt modelId="{7AF2A558-19FF-4B20-8550-8B5A1F5D9AB2}" type="pres">
      <dgm:prSet presAssocID="{DC57D7E7-21D4-4592-BD87-35E0AD0788B4}" presName="circle3" presStyleLbl="node1" presStyleIdx="2" presStyleCnt="3"/>
      <dgm:spPr/>
    </dgm:pt>
    <dgm:pt modelId="{2D086879-2A67-4CE8-BE54-B85515E7CF61}" type="pres">
      <dgm:prSet presAssocID="{DC57D7E7-21D4-4592-BD87-35E0AD0788B4}" presName="rect3" presStyleLbl="alignAcc1" presStyleIdx="2" presStyleCnt="3"/>
      <dgm:spPr/>
      <dgm:t>
        <a:bodyPr/>
        <a:lstStyle/>
        <a:p>
          <a:endParaRPr lang="ru-RU"/>
        </a:p>
      </dgm:t>
    </dgm:pt>
    <dgm:pt modelId="{B78ECDB9-88FC-4092-B0CF-BB3916751392}" type="pres">
      <dgm:prSet presAssocID="{F8D76AF4-5A27-4FE3-9B20-26A7238309C4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B3844A-2220-4BD3-A7C5-2248DD06E85E}" type="pres">
      <dgm:prSet presAssocID="{2F2CDDB4-CA4F-4EB7-904C-4493FBD24927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615936-B7E2-46B9-9EC6-B75B0D774C3E}" type="pres">
      <dgm:prSet presAssocID="{DC57D7E7-21D4-4592-BD87-35E0AD0788B4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23CDA4A-48C7-435F-BC1A-CC63C91EF961}" type="presOf" srcId="{DC57D7E7-21D4-4592-BD87-35E0AD0788B4}" destId="{08615936-B7E2-46B9-9EC6-B75B0D774C3E}" srcOrd="1" destOrd="0" presId="urn:microsoft.com/office/officeart/2005/8/layout/target3"/>
    <dgm:cxn modelId="{D8444811-5370-4517-AF7A-958696D2A559}" type="presOf" srcId="{2F2CDDB4-CA4F-4EB7-904C-4493FBD24927}" destId="{B7D4AB0A-C60D-45B0-94AC-974B9382E227}" srcOrd="0" destOrd="0" presId="urn:microsoft.com/office/officeart/2005/8/layout/target3"/>
    <dgm:cxn modelId="{0440216E-841B-4F2E-A9C6-953439C87511}" srcId="{B877DD78-F693-4D94-8CF3-ED6EF16C1DDE}" destId="{2F2CDDB4-CA4F-4EB7-904C-4493FBD24927}" srcOrd="1" destOrd="0" parTransId="{C352D88F-421B-4E6E-BFC0-C2D01E0ADF19}" sibTransId="{393D7F9B-52DF-412A-8065-AB3C75A68677}"/>
    <dgm:cxn modelId="{4B13F3F6-3893-4EF0-A4F1-66F1E9A3F32E}" srcId="{B877DD78-F693-4D94-8CF3-ED6EF16C1DDE}" destId="{F8D76AF4-5A27-4FE3-9B20-26A7238309C4}" srcOrd="0" destOrd="0" parTransId="{92B3E82C-8AF2-45A1-A6B0-36F1E79BE8A2}" sibTransId="{C2A3146C-2D44-4341-A4D9-7303C27C885C}"/>
    <dgm:cxn modelId="{7AB8452F-4D86-4E24-82EC-A4C26B61AE0A}" type="presOf" srcId="{DC57D7E7-21D4-4592-BD87-35E0AD0788B4}" destId="{2D086879-2A67-4CE8-BE54-B85515E7CF61}" srcOrd="0" destOrd="0" presId="urn:microsoft.com/office/officeart/2005/8/layout/target3"/>
    <dgm:cxn modelId="{A9CDA0B2-854F-4F9E-A49C-3D5A52FC4ECC}" type="presOf" srcId="{F8D76AF4-5A27-4FE3-9B20-26A7238309C4}" destId="{B78ECDB9-88FC-4092-B0CF-BB3916751392}" srcOrd="1" destOrd="0" presId="urn:microsoft.com/office/officeart/2005/8/layout/target3"/>
    <dgm:cxn modelId="{AE6E1FAA-A087-4F13-B6D1-6E0CA26897A3}" srcId="{B877DD78-F693-4D94-8CF3-ED6EF16C1DDE}" destId="{DC57D7E7-21D4-4592-BD87-35E0AD0788B4}" srcOrd="2" destOrd="0" parTransId="{A22A4D03-B41E-4877-A7AD-6AD28DC71C93}" sibTransId="{08083D6A-D555-4F35-A927-F2B1A5853C18}"/>
    <dgm:cxn modelId="{87C7E2EE-AD45-49A3-A223-32BF401D256F}" type="presOf" srcId="{F8D76AF4-5A27-4FE3-9B20-26A7238309C4}" destId="{DC22FDAB-4459-4718-9B8A-11764E205EEF}" srcOrd="0" destOrd="0" presId="urn:microsoft.com/office/officeart/2005/8/layout/target3"/>
    <dgm:cxn modelId="{D56FFFC8-920A-4B28-BADA-A08016974784}" type="presOf" srcId="{2F2CDDB4-CA4F-4EB7-904C-4493FBD24927}" destId="{53B3844A-2220-4BD3-A7C5-2248DD06E85E}" srcOrd="1" destOrd="0" presId="urn:microsoft.com/office/officeart/2005/8/layout/target3"/>
    <dgm:cxn modelId="{DCD8A8DD-7CC1-45B2-9A89-E6916E6A9BDB}" type="presOf" srcId="{B877DD78-F693-4D94-8CF3-ED6EF16C1DDE}" destId="{4037FE71-4652-4BDD-AEB4-D204F139D5B6}" srcOrd="0" destOrd="0" presId="urn:microsoft.com/office/officeart/2005/8/layout/target3"/>
    <dgm:cxn modelId="{40507FDB-FC56-4429-96CD-96E58C921AB9}" type="presParOf" srcId="{4037FE71-4652-4BDD-AEB4-D204F139D5B6}" destId="{95382CD0-9D63-45A9-B014-15DEBBCE60A4}" srcOrd="0" destOrd="0" presId="urn:microsoft.com/office/officeart/2005/8/layout/target3"/>
    <dgm:cxn modelId="{80D17E3D-F4C5-4D3C-8879-8681B81F155A}" type="presParOf" srcId="{4037FE71-4652-4BDD-AEB4-D204F139D5B6}" destId="{B1ADEABD-A698-4993-A533-D480D6E8F109}" srcOrd="1" destOrd="0" presId="urn:microsoft.com/office/officeart/2005/8/layout/target3"/>
    <dgm:cxn modelId="{EACF4D57-EAA0-44B4-9135-2202797D878E}" type="presParOf" srcId="{4037FE71-4652-4BDD-AEB4-D204F139D5B6}" destId="{DC22FDAB-4459-4718-9B8A-11764E205EEF}" srcOrd="2" destOrd="0" presId="urn:microsoft.com/office/officeart/2005/8/layout/target3"/>
    <dgm:cxn modelId="{9E2CBE04-F095-4769-B3F7-97C68E1515F4}" type="presParOf" srcId="{4037FE71-4652-4BDD-AEB4-D204F139D5B6}" destId="{03499ED7-F720-4081-9CBF-7665269FCE48}" srcOrd="3" destOrd="0" presId="urn:microsoft.com/office/officeart/2005/8/layout/target3"/>
    <dgm:cxn modelId="{3946A99B-4BE2-4F48-9C9D-B9B99D204ECD}" type="presParOf" srcId="{4037FE71-4652-4BDD-AEB4-D204F139D5B6}" destId="{3584D180-7D6D-4184-8902-93A94DB2E90C}" srcOrd="4" destOrd="0" presId="urn:microsoft.com/office/officeart/2005/8/layout/target3"/>
    <dgm:cxn modelId="{28088FC3-17A5-4DC5-9BEB-5E16EDA59FDE}" type="presParOf" srcId="{4037FE71-4652-4BDD-AEB4-D204F139D5B6}" destId="{B7D4AB0A-C60D-45B0-94AC-974B9382E227}" srcOrd="5" destOrd="0" presId="urn:microsoft.com/office/officeart/2005/8/layout/target3"/>
    <dgm:cxn modelId="{CF8F8631-1E95-4380-AF56-DF962BE1C1D6}" type="presParOf" srcId="{4037FE71-4652-4BDD-AEB4-D204F139D5B6}" destId="{573C384C-2904-4317-9328-723FC5AB39E1}" srcOrd="6" destOrd="0" presId="urn:microsoft.com/office/officeart/2005/8/layout/target3"/>
    <dgm:cxn modelId="{807867B4-3070-4422-8C7F-0B564E085465}" type="presParOf" srcId="{4037FE71-4652-4BDD-AEB4-D204F139D5B6}" destId="{7AF2A558-19FF-4B20-8550-8B5A1F5D9AB2}" srcOrd="7" destOrd="0" presId="urn:microsoft.com/office/officeart/2005/8/layout/target3"/>
    <dgm:cxn modelId="{E0DB7022-3A97-4910-B87D-70A86924EC26}" type="presParOf" srcId="{4037FE71-4652-4BDD-AEB4-D204F139D5B6}" destId="{2D086879-2A67-4CE8-BE54-B85515E7CF61}" srcOrd="8" destOrd="0" presId="urn:microsoft.com/office/officeart/2005/8/layout/target3"/>
    <dgm:cxn modelId="{2CFF450A-512A-4267-A9DA-2D4C84B092A6}" type="presParOf" srcId="{4037FE71-4652-4BDD-AEB4-D204F139D5B6}" destId="{B78ECDB9-88FC-4092-B0CF-BB3916751392}" srcOrd="9" destOrd="0" presId="urn:microsoft.com/office/officeart/2005/8/layout/target3"/>
    <dgm:cxn modelId="{1A8F14D5-9AA9-4E7F-9C4F-45207CCC49C7}" type="presParOf" srcId="{4037FE71-4652-4BDD-AEB4-D204F139D5B6}" destId="{53B3844A-2220-4BD3-A7C5-2248DD06E85E}" srcOrd="10" destOrd="0" presId="urn:microsoft.com/office/officeart/2005/8/layout/target3"/>
    <dgm:cxn modelId="{CCE005AE-2C23-4439-BB29-B747FB1FC8F1}" type="presParOf" srcId="{4037FE71-4652-4BDD-AEB4-D204F139D5B6}" destId="{08615936-B7E2-46B9-9EC6-B75B0D774C3E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382CD0-9D63-45A9-B014-15DEBBCE60A4}">
      <dsp:nvSpPr>
        <dsp:cNvPr id="0" name=""/>
        <dsp:cNvSpPr/>
      </dsp:nvSpPr>
      <dsp:spPr>
        <a:xfrm>
          <a:off x="0" y="0"/>
          <a:ext cx="4064000" cy="406400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3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C22FDAB-4459-4718-9B8A-11764E205EEF}">
      <dsp:nvSpPr>
        <dsp:cNvPr id="0" name=""/>
        <dsp:cNvSpPr/>
      </dsp:nvSpPr>
      <dsp:spPr>
        <a:xfrm>
          <a:off x="2032000" y="0"/>
          <a:ext cx="4832423" cy="406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 noProof="0" dirty="0" smtClean="0"/>
            <a:t>Всього 39 наукових робіт</a:t>
          </a:r>
          <a:endParaRPr lang="uk-UA" sz="3400" kern="1200" noProof="0" dirty="0"/>
        </a:p>
      </dsp:txBody>
      <dsp:txXfrm>
        <a:off x="2032000" y="0"/>
        <a:ext cx="4832423" cy="1219202"/>
      </dsp:txXfrm>
    </dsp:sp>
    <dsp:sp modelId="{3584D180-7D6D-4184-8902-93A94DB2E90C}">
      <dsp:nvSpPr>
        <dsp:cNvPr id="0" name=""/>
        <dsp:cNvSpPr/>
      </dsp:nvSpPr>
      <dsp:spPr>
        <a:xfrm>
          <a:off x="711201" y="1219202"/>
          <a:ext cx="2641597" cy="264159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3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7D4AB0A-C60D-45B0-94AC-974B9382E227}">
      <dsp:nvSpPr>
        <dsp:cNvPr id="0" name=""/>
        <dsp:cNvSpPr/>
      </dsp:nvSpPr>
      <dsp:spPr>
        <a:xfrm>
          <a:off x="2032000" y="1219202"/>
          <a:ext cx="4832423" cy="26415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49 </a:t>
          </a:r>
          <a:r>
            <a:rPr lang="uk-UA" sz="3400" kern="1200" noProof="0" dirty="0" smtClean="0"/>
            <a:t>авторів</a:t>
          </a:r>
          <a:endParaRPr lang="uk-UA" sz="3400" kern="1200" noProof="0" dirty="0"/>
        </a:p>
      </dsp:txBody>
      <dsp:txXfrm>
        <a:off x="2032000" y="1219202"/>
        <a:ext cx="4832423" cy="1219198"/>
      </dsp:txXfrm>
    </dsp:sp>
    <dsp:sp modelId="{7AF2A558-19FF-4B20-8550-8B5A1F5D9AB2}">
      <dsp:nvSpPr>
        <dsp:cNvPr id="0" name=""/>
        <dsp:cNvSpPr/>
      </dsp:nvSpPr>
      <dsp:spPr>
        <a:xfrm>
          <a:off x="1422400" y="2438401"/>
          <a:ext cx="1219198" cy="121919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3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D086879-2A67-4CE8-BE54-B85515E7CF61}">
      <dsp:nvSpPr>
        <dsp:cNvPr id="0" name=""/>
        <dsp:cNvSpPr/>
      </dsp:nvSpPr>
      <dsp:spPr>
        <a:xfrm>
          <a:off x="2032000" y="2438401"/>
          <a:ext cx="4832423" cy="121919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 noProof="0" dirty="0" smtClean="0"/>
            <a:t>37 наукових керівників</a:t>
          </a:r>
          <a:endParaRPr lang="uk-UA" sz="3400" kern="1200" noProof="0" dirty="0"/>
        </a:p>
      </dsp:txBody>
      <dsp:txXfrm>
        <a:off x="2032000" y="2438401"/>
        <a:ext cx="4832423" cy="12191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A6F74-0AE2-4ADA-A05C-1751C814D199}" type="datetimeFigureOut">
              <a:rPr lang="uk-UA" smtClean="0"/>
              <a:t>06.06.2025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5A0B82-39C1-4197-91E6-D384DF8CF88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08666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5A0B82-39C1-4197-91E6-D384DF8CF886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3351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5A0B82-39C1-4197-91E6-D384DF8CF886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5392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132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01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86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9692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06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2724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3207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9245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69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109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529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16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74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997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23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711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669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">
              <a:schemeClr val="tx2">
                <a:lumMod val="20000"/>
                <a:lumOff val="8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2924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vitlana.v.stakhurska@lpnu.u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620688"/>
            <a:ext cx="676875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solidFill>
                  <a:srgbClr val="0070C0"/>
                </a:solidFill>
              </a:rPr>
              <a:t>Всеукраїнський </a:t>
            </a:r>
            <a:r>
              <a:rPr lang="uk-UA" b="1" dirty="0" smtClean="0">
                <a:solidFill>
                  <a:srgbClr val="0070C0"/>
                </a:solidFill>
              </a:rPr>
              <a:t>конкурс</a:t>
            </a:r>
          </a:p>
          <a:p>
            <a:r>
              <a:rPr lang="uk-UA" b="1" dirty="0" smtClean="0">
                <a:solidFill>
                  <a:srgbClr val="0070C0"/>
                </a:solidFill>
              </a:rPr>
              <a:t>студентських </a:t>
            </a:r>
            <a:r>
              <a:rPr lang="uk-UA" b="1" dirty="0">
                <a:solidFill>
                  <a:srgbClr val="0070C0"/>
                </a:solidFill>
              </a:rPr>
              <a:t>наукових робіт із формування кібербезпечного та екологічно відповідального торговельного підприємництва з урахуванням інформаційно-комунікаційних викликів в умовах воєнного і поствоєнного станів</a:t>
            </a:r>
          </a:p>
          <a:p>
            <a:r>
              <a:rPr lang="uk-UA" dirty="0"/>
              <a:t> </a:t>
            </a:r>
          </a:p>
          <a:p>
            <a:r>
              <a:rPr lang="uk-UA" b="1" dirty="0">
                <a:latin typeface="Roboto"/>
              </a:rPr>
              <a:t>Секретар конкурсу: Світлана СТАХУРСЬКА, </a:t>
            </a:r>
            <a:r>
              <a:rPr lang="uk-UA" dirty="0"/>
              <a:t>доктор філософії, асистент кафедри ПЕЕТ</a:t>
            </a:r>
          </a:p>
          <a:p>
            <a:r>
              <a:rPr lang="uk-UA" b="1" dirty="0">
                <a:latin typeface="Roboto"/>
              </a:rPr>
              <a:t>Телефон:</a:t>
            </a:r>
            <a:r>
              <a:rPr lang="uk-UA" dirty="0"/>
              <a:t> +38 (098) 330-15-54</a:t>
            </a:r>
          </a:p>
          <a:p>
            <a:r>
              <a:rPr lang="uk-UA" b="1" dirty="0">
                <a:latin typeface="Roboto"/>
              </a:rPr>
              <a:t>Електронна пошта:</a:t>
            </a:r>
            <a:r>
              <a:rPr lang="uk-UA" dirty="0"/>
              <a:t> </a:t>
            </a:r>
            <a:r>
              <a:rPr lang="pl-PL" dirty="0">
                <a:solidFill>
                  <a:srgbClr val="0076A8"/>
                </a:solidFill>
                <a:hlinkClick r:id="rId3"/>
              </a:rPr>
              <a:t>svitlana.v.stakhurska@lpnu.ua</a:t>
            </a:r>
            <a:endParaRPr lang="pl-PL" dirty="0"/>
          </a:p>
          <a:p>
            <a:endParaRPr lang="uk-UA" dirty="0" smtClean="0"/>
          </a:p>
          <a:p>
            <a:r>
              <a:rPr lang="uk-UA" dirty="0" smtClean="0"/>
              <a:t>Конкурс </a:t>
            </a:r>
            <a:r>
              <a:rPr lang="uk-UA" dirty="0"/>
              <a:t>проводиться щорічно з метою пошуку обдарованих студентів, сприянню реалізації їх здібностей, а також активізації науково-дослідної роботи студентів.</a:t>
            </a:r>
          </a:p>
          <a:p>
            <a:r>
              <a:rPr lang="uk-UA" dirty="0"/>
              <a:t> </a:t>
            </a:r>
          </a:p>
          <a:p>
            <a:r>
              <a:rPr lang="uk-UA" b="1" dirty="0">
                <a:latin typeface="Roboto"/>
              </a:rPr>
              <a:t>Графік проведення Конкурсу</a:t>
            </a:r>
            <a:endParaRPr lang="uk-UA" dirty="0"/>
          </a:p>
          <a:p>
            <a:pPr>
              <a:buFont typeface="Arial" panose="020B0604020202020204" pitchFamily="34" charset="0"/>
              <a:buChar char="•"/>
            </a:pPr>
            <a:r>
              <a:rPr lang="uk-UA" dirty="0"/>
              <a:t>І етап – рецензування робіт;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dirty="0"/>
              <a:t>ІІ етап – підсумкова науково-практична конференція (у форматі </a:t>
            </a:r>
            <a:r>
              <a:rPr lang="uk-UA" dirty="0" err="1"/>
              <a:t>відеоконференції</a:t>
            </a:r>
            <a:r>
              <a:rPr lang="uk-UA" dirty="0" smtClean="0"/>
              <a:t>).</a:t>
            </a:r>
            <a:r>
              <a:rPr lang="uk-UA" b="1" dirty="0">
                <a:latin typeface="Roboto"/>
              </a:rPr>
              <a:t> </a:t>
            </a:r>
            <a:endParaRPr lang="uk-UA" dirty="0">
              <a:effectLst/>
            </a:endParaRPr>
          </a:p>
        </p:txBody>
      </p:sp>
      <p:sp>
        <p:nvSpPr>
          <p:cNvPr id="3" name="AutoShape 2" descr="Національний університет «Львівська політехніка» — Вікіпеді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2054" name="Picture 6" descr="undefine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696986" cy="1610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729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875929107"/>
              </p:ext>
            </p:extLst>
          </p:nvPr>
        </p:nvGraphicFramePr>
        <p:xfrm>
          <a:off x="755576" y="1397000"/>
          <a:ext cx="686442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6" descr="undefined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696986" cy="1610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692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undefine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696986" cy="1610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Діагра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3223019"/>
              </p:ext>
            </p:extLst>
          </p:nvPr>
        </p:nvGraphicFramePr>
        <p:xfrm>
          <a:off x="2771800" y="118397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131840" y="260648"/>
            <a:ext cx="4032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Частка наукових робіт, рекомендованих до участі другому етапі конкурсу </a:t>
            </a:r>
            <a:endParaRPr lang="uk-UA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91680" y="3573016"/>
            <a:ext cx="59046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Примітка: </a:t>
            </a:r>
          </a:p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кількість рекомендованих наукових робіт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кількість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рекомендованих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робіт.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66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undefine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696986" cy="1610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Діаграма 6"/>
          <p:cNvGraphicFramePr>
            <a:graphicFrameLocks/>
          </p:cNvGraphicFramePr>
          <p:nvPr/>
        </p:nvGraphicFramePr>
        <p:xfrm>
          <a:off x="2286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131840" y="1196752"/>
            <a:ext cx="4032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Частка авторів наукових робіт, рекомендованих до участі другому етапі конкурсу </a:t>
            </a:r>
            <a:endParaRPr lang="uk-UA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91680" y="4509120"/>
            <a:ext cx="59046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Примітка: </a:t>
            </a:r>
          </a:p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кількість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авторів, рекомендованих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 робіт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кількість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авторів, не рекомендованих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робіт.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62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6" descr="undefine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696986" cy="1610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329637"/>
              </p:ext>
            </p:extLst>
          </p:nvPr>
        </p:nvGraphicFramePr>
        <p:xfrm>
          <a:off x="1804490" y="1056860"/>
          <a:ext cx="6912769" cy="38851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8227"/>
                <a:gridCol w="1693240"/>
                <a:gridCol w="1693240"/>
                <a:gridCol w="1688062"/>
              </a:tblGrid>
              <a:tr h="1575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Шифр роботи</a:t>
                      </a:r>
                      <a:endParaRPr lang="uk-UA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Бали рецензента 1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Бали рецензента 2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Загальний бал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</a:tr>
              <a:tr h="1718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Безпека е-бізнесу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95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83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178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</a:tr>
              <a:tr h="1718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Голубий океан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95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80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175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</a:tr>
              <a:tr h="3437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Цифровізація ритейлу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80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85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165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</a:tr>
              <a:tr h="3437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Вертикальне фермерство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80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81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161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</a:tr>
              <a:tr h="1718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Світло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79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78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157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</a:tr>
              <a:tr h="1718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Кібербезпека 2025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80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75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155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</a:tr>
              <a:tr h="3437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Роль ІКТ  в волонтерстві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75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71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146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</a:tr>
              <a:tr h="3437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Стійке енергозбереження</a:t>
                      </a:r>
                      <a:endParaRPr lang="uk-UA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71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74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145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</a:tr>
              <a:tr h="1718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Рециклінг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68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75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143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</a:tr>
              <a:tr h="3437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Інтегрована цифровізація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74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68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142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</a:tr>
              <a:tr h="1718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AgroVision23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68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70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138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</a:tr>
              <a:tr h="3437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Управління агровідходами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62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63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125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</a:tr>
              <a:tr h="3437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ЕКО-ПІДПРИЄМНИЦТВО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62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61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123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</a:tr>
              <a:tr h="1718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Ризики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69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51</a:t>
                      </a:r>
                      <a:endParaRPr lang="uk-UA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120</a:t>
                      </a:r>
                      <a:endParaRPr lang="uk-UA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2" marR="60232" marT="0" marB="0" anchor="ctr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979712" y="719755"/>
            <a:ext cx="638129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Рейтинг наукових робіт, рекомендованих до участі у другому етапі конкурсу </a:t>
            </a:r>
            <a:endParaRPr kumimoji="0" lang="uk-UA" altLang="uk-UA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4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sz="2400" dirty="0" smtClean="0"/>
              <a:t> </a:t>
            </a:r>
            <a:endParaRPr lang="uk-UA" sz="24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55576" y="3284984"/>
            <a:ext cx="8208912" cy="179412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2400" dirty="0" smtClean="0"/>
              <a:t>11.06 – другий тур конкурсу (підсумкова конференція)</a:t>
            </a:r>
            <a:endParaRPr lang="uk-UA" sz="2400" dirty="0"/>
          </a:p>
        </p:txBody>
      </p:sp>
      <p:pic>
        <p:nvPicPr>
          <p:cNvPr id="5" name="Picture 6" descr="undefine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696986" cy="1610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955997" y="692696"/>
            <a:ext cx="6402468" cy="2319867"/>
          </a:xfrm>
        </p:spPr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9075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533</TotalTime>
  <Words>194</Words>
  <Application>Microsoft Office PowerPoint</Application>
  <PresentationFormat>Екран (4:3)</PresentationFormat>
  <Paragraphs>91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7" baseType="lpstr">
      <vt:lpstr>Сектор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DEK-0001</cp:lastModifiedBy>
  <cp:revision>14</cp:revision>
  <dcterms:created xsi:type="dcterms:W3CDTF">2025-05-31T11:28:40Z</dcterms:created>
  <dcterms:modified xsi:type="dcterms:W3CDTF">2025-06-06T10:32:57Z</dcterms:modified>
</cp:coreProperties>
</file>