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\Downloads\&#1050;&#1086;&#1085;&#1082;&#1091;&#1088;&#1089;%202025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USER\Downloads\&#1050;&#1086;&#1085;&#1082;&#1091;&#1088;&#1089;%20202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USER\Downloads\&#1050;&#1086;&#1085;&#1082;&#1091;&#1088;&#1089;%202025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USER\Downloads\&#1050;&#1086;&#1085;&#1082;&#1091;&#1088;&#1089;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/>
              <a:t>Кількість робіт за областями Україн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'[Конкурс 2025.xlsx]К-сть робіт за обл'!$C$1</c:f>
              <c:strCache>
                <c:ptCount val="1"/>
                <c:pt idx="0">
                  <c:v>К-сть робіт з ЗВО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2000"/>
                    <a:hueMod val="94000"/>
                    <a:satMod val="140000"/>
                    <a:lumMod val="110000"/>
                  </a:schemeClr>
                </a:gs>
                <a:gs pos="100000">
                  <a:schemeClr val="accent1">
                    <a:tint val="840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'[Конкурс 2025.xlsx]К-сть робіт за обл'!$B$2:$B$13</c:f>
              <c:strCache>
                <c:ptCount val="12"/>
                <c:pt idx="0">
                  <c:v>Сумська обл.</c:v>
                </c:pt>
                <c:pt idx="1">
                  <c:v>Харківська обл.</c:v>
                </c:pt>
                <c:pt idx="2">
                  <c:v>Миколаївська обл.</c:v>
                </c:pt>
                <c:pt idx="3">
                  <c:v>Запорізька обл.</c:v>
                </c:pt>
                <c:pt idx="4">
                  <c:v>Волинська обл.</c:v>
                </c:pt>
                <c:pt idx="5">
                  <c:v>Львівська обл.</c:v>
                </c:pt>
                <c:pt idx="6">
                  <c:v>Полтавська обл.</c:v>
                </c:pt>
                <c:pt idx="7">
                  <c:v>Житомирська обл.</c:v>
                </c:pt>
                <c:pt idx="8">
                  <c:v>Київська обл</c:v>
                </c:pt>
                <c:pt idx="9">
                  <c:v>Івано-Франківська обл.</c:v>
                </c:pt>
                <c:pt idx="10">
                  <c:v>Одеська обл.</c:v>
                </c:pt>
                <c:pt idx="11">
                  <c:v>Тернопільська обл.</c:v>
                </c:pt>
              </c:strCache>
            </c:strRef>
          </c:cat>
          <c:val>
            <c:numRef>
              <c:f>'[Конкурс 2025.xlsx]К-сть робіт за обл'!$C$2:$C$13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10</c:v>
                </c:pt>
                <c:pt idx="6">
                  <c:v>6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6E-44D0-8892-7721AEA2D4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1725568"/>
        <c:axId val="230646912"/>
      </c:barChart>
      <c:catAx>
        <c:axId val="231725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30646912"/>
        <c:crosses val="autoZero"/>
        <c:auto val="1"/>
        <c:lblAlgn val="ctr"/>
        <c:lblOffset val="100"/>
        <c:noMultiLvlLbl val="0"/>
      </c:catAx>
      <c:valAx>
        <c:axId val="230646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3172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Відносна частка представлених </a:t>
            </a:r>
            <a:r>
              <a:rPr lang="uk-UA" dirty="0" err="1" smtClean="0"/>
              <a:t>зВО</a:t>
            </a:r>
            <a:r>
              <a:rPr lang="uk-UA" dirty="0" smtClean="0"/>
              <a:t> за областями України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'[Конкурс 2025.xlsx]Розподіл за областями'!$D$1</c:f>
              <c:strCache>
                <c:ptCount val="1"/>
                <c:pt idx="0">
                  <c:v>К-сть ЗВО</c:v>
                </c:pt>
              </c:strCache>
            </c:strRef>
          </c:tx>
          <c:explosion val="10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2C-48CE-BF91-7407FC54BB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2C-48CE-BF91-7407FC54BB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2C-48CE-BF91-7407FC54BB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2C-48CE-BF91-7407FC54BB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62C-48CE-BF91-7407FC54BB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62C-48CE-BF91-7407FC54BB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62C-48CE-BF91-7407FC54BB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62C-48CE-BF91-7407FC54BBE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62C-48CE-BF91-7407FC54BBE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962C-48CE-BF91-7407FC54BBE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962C-48CE-BF91-7407FC54BBE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962C-48CE-BF91-7407FC54BBE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962C-48CE-BF91-7407FC54BBE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962C-48CE-BF91-7407FC54BBE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'[Конкурс 2025.xlsx]Розподіл за областями'!$C$2:$C$8,'[Конкурс 2025.xlsx]Розподіл за областями'!$C$14:$C$20</c:f>
              <c:strCache>
                <c:ptCount val="14"/>
                <c:pt idx="0">
                  <c:v>Сумська обл.</c:v>
                </c:pt>
                <c:pt idx="1">
                  <c:v>Харківська обл.</c:v>
                </c:pt>
                <c:pt idx="3">
                  <c:v>Миколаївська обл.</c:v>
                </c:pt>
                <c:pt idx="4">
                  <c:v>Запорізька обл.</c:v>
                </c:pt>
                <c:pt idx="5">
                  <c:v>Волинська обл.</c:v>
                </c:pt>
                <c:pt idx="6">
                  <c:v>Львівська обл.</c:v>
                </c:pt>
                <c:pt idx="7">
                  <c:v>Полтавська обл.</c:v>
                </c:pt>
                <c:pt idx="9">
                  <c:v>Житомирська обл.</c:v>
                </c:pt>
                <c:pt idx="10">
                  <c:v>Київська обл</c:v>
                </c:pt>
                <c:pt idx="11">
                  <c:v>Івано-Франківська обл.</c:v>
                </c:pt>
                <c:pt idx="12">
                  <c:v>Одеська обл.</c:v>
                </c:pt>
                <c:pt idx="13">
                  <c:v>Тернопільська обл.</c:v>
                </c:pt>
              </c:strCache>
            </c:strRef>
          </c:cat>
          <c:val>
            <c:numRef>
              <c:f>'[Конкурс 2025.xlsx]Розподіл за областями'!$D$2:$D$8,'[Конкурс 2025.xlsx]Розподіл за областями'!$D$14:$D$20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962C-48CE-BF91-7407FC54BB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Кількість керівники наукових робіт</a:t>
            </a:r>
            <a:endParaRPr lang="uk-UA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62000"/>
                    <a:hueMod val="94000"/>
                    <a:satMod val="140000"/>
                    <a:lumMod val="110000"/>
                  </a:schemeClr>
                </a:gs>
                <a:gs pos="100000">
                  <a:schemeClr val="accent1">
                    <a:tint val="84000"/>
                    <a:satMod val="16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'[Конкурс 2025.xlsx]К-сть авторів і керівників'!$I$10:$I$18</c:f>
              <c:strCache>
                <c:ptCount val="9"/>
                <c:pt idx="0">
                  <c:v>к.е.н.,доцент</c:v>
                </c:pt>
                <c:pt idx="1">
                  <c:v>д.е.н.,професор</c:v>
                </c:pt>
                <c:pt idx="2">
                  <c:v>к.е.н.,професор</c:v>
                </c:pt>
                <c:pt idx="3">
                  <c:v>д.т.н., професор</c:v>
                </c:pt>
                <c:pt idx="4">
                  <c:v>к.т.н., доцент</c:v>
                </c:pt>
                <c:pt idx="5">
                  <c:v>к.п.н.,доцент</c:v>
                </c:pt>
                <c:pt idx="6">
                  <c:v>PhD,доцент</c:v>
                </c:pt>
                <c:pt idx="7">
                  <c:v>PhD</c:v>
                </c:pt>
                <c:pt idx="8">
                  <c:v>Інші</c:v>
                </c:pt>
              </c:strCache>
            </c:strRef>
          </c:cat>
          <c:val>
            <c:numRef>
              <c:f>'[Конкурс 2025.xlsx]К-сть авторів і керівників'!$J$10:$J$18</c:f>
              <c:numCache>
                <c:formatCode>General</c:formatCode>
                <c:ptCount val="9"/>
                <c:pt idx="0">
                  <c:v>15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18-485C-A0DB-98F033F3E67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2654336"/>
        <c:axId val="230652096"/>
      </c:barChart>
      <c:catAx>
        <c:axId val="232654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30652096"/>
        <c:crosses val="autoZero"/>
        <c:auto val="1"/>
        <c:lblAlgn val="ctr"/>
        <c:lblOffset val="100"/>
        <c:noMultiLvlLbl val="0"/>
      </c:catAx>
      <c:valAx>
        <c:axId val="230652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232654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77DD78-F693-4D94-8CF3-ED6EF16C1DDE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D76AF4-5A27-4FE3-9B20-26A7238309C4}">
      <dgm:prSet phldrT="[Текст]"/>
      <dgm:spPr/>
      <dgm:t>
        <a:bodyPr/>
        <a:lstStyle/>
        <a:p>
          <a:r>
            <a:rPr lang="uk-UA" noProof="0" dirty="0" smtClean="0"/>
            <a:t>Всього 39 наукових робіт</a:t>
          </a:r>
          <a:endParaRPr lang="uk-UA" noProof="0" dirty="0"/>
        </a:p>
      </dgm:t>
    </dgm:pt>
    <dgm:pt modelId="{92B3E82C-8AF2-45A1-A6B0-36F1E79BE8A2}" type="parTrans" cxnId="{4B13F3F6-3893-4EF0-A4F1-66F1E9A3F32E}">
      <dgm:prSet/>
      <dgm:spPr/>
      <dgm:t>
        <a:bodyPr/>
        <a:lstStyle/>
        <a:p>
          <a:endParaRPr lang="ru-RU"/>
        </a:p>
      </dgm:t>
    </dgm:pt>
    <dgm:pt modelId="{C2A3146C-2D44-4341-A4D9-7303C27C885C}" type="sibTrans" cxnId="{4B13F3F6-3893-4EF0-A4F1-66F1E9A3F32E}">
      <dgm:prSet/>
      <dgm:spPr/>
      <dgm:t>
        <a:bodyPr/>
        <a:lstStyle/>
        <a:p>
          <a:endParaRPr lang="ru-RU"/>
        </a:p>
      </dgm:t>
    </dgm:pt>
    <dgm:pt modelId="{2F2CDDB4-CA4F-4EB7-904C-4493FBD24927}">
      <dgm:prSet phldrT="[Текст]"/>
      <dgm:spPr/>
      <dgm:t>
        <a:bodyPr/>
        <a:lstStyle/>
        <a:p>
          <a:r>
            <a:rPr lang="ru-RU" dirty="0" smtClean="0"/>
            <a:t>49 </a:t>
          </a:r>
          <a:r>
            <a:rPr lang="uk-UA" noProof="0" dirty="0" smtClean="0"/>
            <a:t>авторів</a:t>
          </a:r>
          <a:endParaRPr lang="uk-UA" noProof="0" dirty="0"/>
        </a:p>
      </dgm:t>
    </dgm:pt>
    <dgm:pt modelId="{C352D88F-421B-4E6E-BFC0-C2D01E0ADF19}" type="parTrans" cxnId="{0440216E-841B-4F2E-A9C6-953439C87511}">
      <dgm:prSet/>
      <dgm:spPr/>
      <dgm:t>
        <a:bodyPr/>
        <a:lstStyle/>
        <a:p>
          <a:endParaRPr lang="ru-RU"/>
        </a:p>
      </dgm:t>
    </dgm:pt>
    <dgm:pt modelId="{393D7F9B-52DF-412A-8065-AB3C75A68677}" type="sibTrans" cxnId="{0440216E-841B-4F2E-A9C6-953439C87511}">
      <dgm:prSet/>
      <dgm:spPr/>
      <dgm:t>
        <a:bodyPr/>
        <a:lstStyle/>
        <a:p>
          <a:endParaRPr lang="ru-RU"/>
        </a:p>
      </dgm:t>
    </dgm:pt>
    <dgm:pt modelId="{DC57D7E7-21D4-4592-BD87-35E0AD0788B4}">
      <dgm:prSet phldrT="[Текст]"/>
      <dgm:spPr/>
      <dgm:t>
        <a:bodyPr/>
        <a:lstStyle/>
        <a:p>
          <a:r>
            <a:rPr lang="uk-UA" noProof="0" dirty="0" smtClean="0"/>
            <a:t>37 наукових керівників</a:t>
          </a:r>
          <a:endParaRPr lang="uk-UA" noProof="0" dirty="0"/>
        </a:p>
      </dgm:t>
    </dgm:pt>
    <dgm:pt modelId="{A22A4D03-B41E-4877-A7AD-6AD28DC71C93}" type="parTrans" cxnId="{AE6E1FAA-A087-4F13-B6D1-6E0CA26897A3}">
      <dgm:prSet/>
      <dgm:spPr/>
      <dgm:t>
        <a:bodyPr/>
        <a:lstStyle/>
        <a:p>
          <a:endParaRPr lang="ru-RU"/>
        </a:p>
      </dgm:t>
    </dgm:pt>
    <dgm:pt modelId="{08083D6A-D555-4F35-A927-F2B1A5853C18}" type="sibTrans" cxnId="{AE6E1FAA-A087-4F13-B6D1-6E0CA26897A3}">
      <dgm:prSet/>
      <dgm:spPr/>
      <dgm:t>
        <a:bodyPr/>
        <a:lstStyle/>
        <a:p>
          <a:endParaRPr lang="ru-RU"/>
        </a:p>
      </dgm:t>
    </dgm:pt>
    <dgm:pt modelId="{4037FE71-4652-4BDD-AEB4-D204F139D5B6}" type="pres">
      <dgm:prSet presAssocID="{B877DD78-F693-4D94-8CF3-ED6EF16C1D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382CD0-9D63-45A9-B014-15DEBBCE60A4}" type="pres">
      <dgm:prSet presAssocID="{F8D76AF4-5A27-4FE3-9B20-26A7238309C4}" presName="circle1" presStyleLbl="node1" presStyleIdx="0" presStyleCnt="3"/>
      <dgm:spPr/>
    </dgm:pt>
    <dgm:pt modelId="{B1ADEABD-A698-4993-A533-D480D6E8F109}" type="pres">
      <dgm:prSet presAssocID="{F8D76AF4-5A27-4FE3-9B20-26A7238309C4}" presName="space" presStyleCnt="0"/>
      <dgm:spPr/>
    </dgm:pt>
    <dgm:pt modelId="{DC22FDAB-4459-4718-9B8A-11764E205EEF}" type="pres">
      <dgm:prSet presAssocID="{F8D76AF4-5A27-4FE3-9B20-26A7238309C4}" presName="rect1" presStyleLbl="alignAcc1" presStyleIdx="0" presStyleCnt="3"/>
      <dgm:spPr/>
      <dgm:t>
        <a:bodyPr/>
        <a:lstStyle/>
        <a:p>
          <a:endParaRPr lang="ru-RU"/>
        </a:p>
      </dgm:t>
    </dgm:pt>
    <dgm:pt modelId="{03499ED7-F720-4081-9CBF-7665269FCE48}" type="pres">
      <dgm:prSet presAssocID="{2F2CDDB4-CA4F-4EB7-904C-4493FBD24927}" presName="vertSpace2" presStyleLbl="node1" presStyleIdx="0" presStyleCnt="3"/>
      <dgm:spPr/>
    </dgm:pt>
    <dgm:pt modelId="{3584D180-7D6D-4184-8902-93A94DB2E90C}" type="pres">
      <dgm:prSet presAssocID="{2F2CDDB4-CA4F-4EB7-904C-4493FBD24927}" presName="circle2" presStyleLbl="node1" presStyleIdx="1" presStyleCnt="3"/>
      <dgm:spPr/>
    </dgm:pt>
    <dgm:pt modelId="{B7D4AB0A-C60D-45B0-94AC-974B9382E227}" type="pres">
      <dgm:prSet presAssocID="{2F2CDDB4-CA4F-4EB7-904C-4493FBD24927}" presName="rect2" presStyleLbl="alignAcc1" presStyleIdx="1" presStyleCnt="3" custLinFactNeighborX="1000"/>
      <dgm:spPr/>
      <dgm:t>
        <a:bodyPr/>
        <a:lstStyle/>
        <a:p>
          <a:endParaRPr lang="ru-RU"/>
        </a:p>
      </dgm:t>
    </dgm:pt>
    <dgm:pt modelId="{573C384C-2904-4317-9328-723FC5AB39E1}" type="pres">
      <dgm:prSet presAssocID="{DC57D7E7-21D4-4592-BD87-35E0AD0788B4}" presName="vertSpace3" presStyleLbl="node1" presStyleIdx="1" presStyleCnt="3"/>
      <dgm:spPr/>
    </dgm:pt>
    <dgm:pt modelId="{7AF2A558-19FF-4B20-8550-8B5A1F5D9AB2}" type="pres">
      <dgm:prSet presAssocID="{DC57D7E7-21D4-4592-BD87-35E0AD0788B4}" presName="circle3" presStyleLbl="node1" presStyleIdx="2" presStyleCnt="3"/>
      <dgm:spPr/>
    </dgm:pt>
    <dgm:pt modelId="{2D086879-2A67-4CE8-BE54-B85515E7CF61}" type="pres">
      <dgm:prSet presAssocID="{DC57D7E7-21D4-4592-BD87-35E0AD0788B4}" presName="rect3" presStyleLbl="alignAcc1" presStyleIdx="2" presStyleCnt="3"/>
      <dgm:spPr/>
      <dgm:t>
        <a:bodyPr/>
        <a:lstStyle/>
        <a:p>
          <a:endParaRPr lang="ru-RU"/>
        </a:p>
      </dgm:t>
    </dgm:pt>
    <dgm:pt modelId="{B78ECDB9-88FC-4092-B0CF-BB3916751392}" type="pres">
      <dgm:prSet presAssocID="{F8D76AF4-5A27-4FE3-9B20-26A7238309C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3844A-2220-4BD3-A7C5-2248DD06E85E}" type="pres">
      <dgm:prSet presAssocID="{2F2CDDB4-CA4F-4EB7-904C-4493FBD24927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15936-B7E2-46B9-9EC6-B75B0D774C3E}" type="pres">
      <dgm:prSet presAssocID="{DC57D7E7-21D4-4592-BD87-35E0AD0788B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3CDA4A-48C7-435F-BC1A-CC63C91EF961}" type="presOf" srcId="{DC57D7E7-21D4-4592-BD87-35E0AD0788B4}" destId="{08615936-B7E2-46B9-9EC6-B75B0D774C3E}" srcOrd="1" destOrd="0" presId="urn:microsoft.com/office/officeart/2005/8/layout/target3"/>
    <dgm:cxn modelId="{D8444811-5370-4517-AF7A-958696D2A559}" type="presOf" srcId="{2F2CDDB4-CA4F-4EB7-904C-4493FBD24927}" destId="{B7D4AB0A-C60D-45B0-94AC-974B9382E227}" srcOrd="0" destOrd="0" presId="urn:microsoft.com/office/officeart/2005/8/layout/target3"/>
    <dgm:cxn modelId="{0440216E-841B-4F2E-A9C6-953439C87511}" srcId="{B877DD78-F693-4D94-8CF3-ED6EF16C1DDE}" destId="{2F2CDDB4-CA4F-4EB7-904C-4493FBD24927}" srcOrd="1" destOrd="0" parTransId="{C352D88F-421B-4E6E-BFC0-C2D01E0ADF19}" sibTransId="{393D7F9B-52DF-412A-8065-AB3C75A68677}"/>
    <dgm:cxn modelId="{4B13F3F6-3893-4EF0-A4F1-66F1E9A3F32E}" srcId="{B877DD78-F693-4D94-8CF3-ED6EF16C1DDE}" destId="{F8D76AF4-5A27-4FE3-9B20-26A7238309C4}" srcOrd="0" destOrd="0" parTransId="{92B3E82C-8AF2-45A1-A6B0-36F1E79BE8A2}" sibTransId="{C2A3146C-2D44-4341-A4D9-7303C27C885C}"/>
    <dgm:cxn modelId="{7AB8452F-4D86-4E24-82EC-A4C26B61AE0A}" type="presOf" srcId="{DC57D7E7-21D4-4592-BD87-35E0AD0788B4}" destId="{2D086879-2A67-4CE8-BE54-B85515E7CF61}" srcOrd="0" destOrd="0" presId="urn:microsoft.com/office/officeart/2005/8/layout/target3"/>
    <dgm:cxn modelId="{A9CDA0B2-854F-4F9E-A49C-3D5A52FC4ECC}" type="presOf" srcId="{F8D76AF4-5A27-4FE3-9B20-26A7238309C4}" destId="{B78ECDB9-88FC-4092-B0CF-BB3916751392}" srcOrd="1" destOrd="0" presId="urn:microsoft.com/office/officeart/2005/8/layout/target3"/>
    <dgm:cxn modelId="{AE6E1FAA-A087-4F13-B6D1-6E0CA26897A3}" srcId="{B877DD78-F693-4D94-8CF3-ED6EF16C1DDE}" destId="{DC57D7E7-21D4-4592-BD87-35E0AD0788B4}" srcOrd="2" destOrd="0" parTransId="{A22A4D03-B41E-4877-A7AD-6AD28DC71C93}" sibTransId="{08083D6A-D555-4F35-A927-F2B1A5853C18}"/>
    <dgm:cxn modelId="{87C7E2EE-AD45-49A3-A223-32BF401D256F}" type="presOf" srcId="{F8D76AF4-5A27-4FE3-9B20-26A7238309C4}" destId="{DC22FDAB-4459-4718-9B8A-11764E205EEF}" srcOrd="0" destOrd="0" presId="urn:microsoft.com/office/officeart/2005/8/layout/target3"/>
    <dgm:cxn modelId="{D56FFFC8-920A-4B28-BADA-A08016974784}" type="presOf" srcId="{2F2CDDB4-CA4F-4EB7-904C-4493FBD24927}" destId="{53B3844A-2220-4BD3-A7C5-2248DD06E85E}" srcOrd="1" destOrd="0" presId="urn:microsoft.com/office/officeart/2005/8/layout/target3"/>
    <dgm:cxn modelId="{DCD8A8DD-7CC1-45B2-9A89-E6916E6A9BDB}" type="presOf" srcId="{B877DD78-F693-4D94-8CF3-ED6EF16C1DDE}" destId="{4037FE71-4652-4BDD-AEB4-D204F139D5B6}" srcOrd="0" destOrd="0" presId="urn:microsoft.com/office/officeart/2005/8/layout/target3"/>
    <dgm:cxn modelId="{40507FDB-FC56-4429-96CD-96E58C921AB9}" type="presParOf" srcId="{4037FE71-4652-4BDD-AEB4-D204F139D5B6}" destId="{95382CD0-9D63-45A9-B014-15DEBBCE60A4}" srcOrd="0" destOrd="0" presId="urn:microsoft.com/office/officeart/2005/8/layout/target3"/>
    <dgm:cxn modelId="{80D17E3D-F4C5-4D3C-8879-8681B81F155A}" type="presParOf" srcId="{4037FE71-4652-4BDD-AEB4-D204F139D5B6}" destId="{B1ADEABD-A698-4993-A533-D480D6E8F109}" srcOrd="1" destOrd="0" presId="urn:microsoft.com/office/officeart/2005/8/layout/target3"/>
    <dgm:cxn modelId="{EACF4D57-EAA0-44B4-9135-2202797D878E}" type="presParOf" srcId="{4037FE71-4652-4BDD-AEB4-D204F139D5B6}" destId="{DC22FDAB-4459-4718-9B8A-11764E205EEF}" srcOrd="2" destOrd="0" presId="urn:microsoft.com/office/officeart/2005/8/layout/target3"/>
    <dgm:cxn modelId="{9E2CBE04-F095-4769-B3F7-97C68E1515F4}" type="presParOf" srcId="{4037FE71-4652-4BDD-AEB4-D204F139D5B6}" destId="{03499ED7-F720-4081-9CBF-7665269FCE48}" srcOrd="3" destOrd="0" presId="urn:microsoft.com/office/officeart/2005/8/layout/target3"/>
    <dgm:cxn modelId="{3946A99B-4BE2-4F48-9C9D-B9B99D204ECD}" type="presParOf" srcId="{4037FE71-4652-4BDD-AEB4-D204F139D5B6}" destId="{3584D180-7D6D-4184-8902-93A94DB2E90C}" srcOrd="4" destOrd="0" presId="urn:microsoft.com/office/officeart/2005/8/layout/target3"/>
    <dgm:cxn modelId="{28088FC3-17A5-4DC5-9BEB-5E16EDA59FDE}" type="presParOf" srcId="{4037FE71-4652-4BDD-AEB4-D204F139D5B6}" destId="{B7D4AB0A-C60D-45B0-94AC-974B9382E227}" srcOrd="5" destOrd="0" presId="urn:microsoft.com/office/officeart/2005/8/layout/target3"/>
    <dgm:cxn modelId="{CF8F8631-1E95-4380-AF56-DF962BE1C1D6}" type="presParOf" srcId="{4037FE71-4652-4BDD-AEB4-D204F139D5B6}" destId="{573C384C-2904-4317-9328-723FC5AB39E1}" srcOrd="6" destOrd="0" presId="urn:microsoft.com/office/officeart/2005/8/layout/target3"/>
    <dgm:cxn modelId="{807867B4-3070-4422-8C7F-0B564E085465}" type="presParOf" srcId="{4037FE71-4652-4BDD-AEB4-D204F139D5B6}" destId="{7AF2A558-19FF-4B20-8550-8B5A1F5D9AB2}" srcOrd="7" destOrd="0" presId="urn:microsoft.com/office/officeart/2005/8/layout/target3"/>
    <dgm:cxn modelId="{E0DB7022-3A97-4910-B87D-70A86924EC26}" type="presParOf" srcId="{4037FE71-4652-4BDD-AEB4-D204F139D5B6}" destId="{2D086879-2A67-4CE8-BE54-B85515E7CF61}" srcOrd="8" destOrd="0" presId="urn:microsoft.com/office/officeart/2005/8/layout/target3"/>
    <dgm:cxn modelId="{2CFF450A-512A-4267-A9DA-2D4C84B092A6}" type="presParOf" srcId="{4037FE71-4652-4BDD-AEB4-D204F139D5B6}" destId="{B78ECDB9-88FC-4092-B0CF-BB3916751392}" srcOrd="9" destOrd="0" presId="urn:microsoft.com/office/officeart/2005/8/layout/target3"/>
    <dgm:cxn modelId="{1A8F14D5-9AA9-4E7F-9C4F-45207CCC49C7}" type="presParOf" srcId="{4037FE71-4652-4BDD-AEB4-D204F139D5B6}" destId="{53B3844A-2220-4BD3-A7C5-2248DD06E85E}" srcOrd="10" destOrd="0" presId="urn:microsoft.com/office/officeart/2005/8/layout/target3"/>
    <dgm:cxn modelId="{CCE005AE-2C23-4439-BB29-B747FB1FC8F1}" type="presParOf" srcId="{4037FE71-4652-4BDD-AEB4-D204F139D5B6}" destId="{08615936-B7E2-46B9-9EC6-B75B0D774C3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3CCB88-C24A-480A-AF03-0FAB6D2AD44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A0E3992-380F-406F-BEF4-99E107502626}">
      <dgm:prSet phldrT="[Текст]"/>
      <dgm:spPr/>
      <dgm:t>
        <a:bodyPr/>
        <a:lstStyle/>
        <a:p>
          <a:r>
            <a:rPr lang="ru-RU" dirty="0" err="1" smtClean="0"/>
            <a:t>Інші</a:t>
          </a:r>
          <a:r>
            <a:rPr lang="ru-RU" dirty="0" smtClean="0"/>
            <a:t> – 5 (13%)</a:t>
          </a:r>
          <a:endParaRPr lang="ru-RU" dirty="0"/>
        </a:p>
      </dgm:t>
    </dgm:pt>
    <dgm:pt modelId="{177A8D40-3809-4E34-9326-09DA6F477594}" type="parTrans" cxnId="{4C8D9BEB-CD56-4509-B24D-4582ACB9C94B}">
      <dgm:prSet/>
      <dgm:spPr/>
      <dgm:t>
        <a:bodyPr/>
        <a:lstStyle/>
        <a:p>
          <a:endParaRPr lang="ru-RU"/>
        </a:p>
      </dgm:t>
    </dgm:pt>
    <dgm:pt modelId="{AFAC63BC-9AB0-4B05-A7CE-ECED4F30777E}" type="sibTrans" cxnId="{4C8D9BEB-CD56-4509-B24D-4582ACB9C94B}">
      <dgm:prSet/>
      <dgm:spPr/>
      <dgm:t>
        <a:bodyPr/>
        <a:lstStyle/>
        <a:p>
          <a:endParaRPr lang="ru-RU"/>
        </a:p>
      </dgm:t>
    </dgm:pt>
    <dgm:pt modelId="{07DDD3D6-62CC-48ED-AE26-BB3131ECD312}">
      <dgm:prSet phldrT="[Текст]"/>
      <dgm:spPr/>
      <dgm:t>
        <a:bodyPr/>
        <a:lstStyle/>
        <a:p>
          <a:r>
            <a:rPr lang="uk-UA" noProof="0" dirty="0" smtClean="0"/>
            <a:t>Керівники з науковими ступенями і званнями – 32 (87%), з них 10 д.е.н., проф. (3,7%)</a:t>
          </a:r>
          <a:endParaRPr lang="uk-UA" noProof="0" dirty="0"/>
        </a:p>
      </dgm:t>
    </dgm:pt>
    <dgm:pt modelId="{E0A222CF-65A8-4784-B558-4B35C1E5839A}" type="parTrans" cxnId="{F8524F81-984F-441D-9763-C04F8AE8114C}">
      <dgm:prSet/>
      <dgm:spPr/>
      <dgm:t>
        <a:bodyPr/>
        <a:lstStyle/>
        <a:p>
          <a:endParaRPr lang="ru-RU"/>
        </a:p>
      </dgm:t>
    </dgm:pt>
    <dgm:pt modelId="{6B2569E5-2380-4377-83D8-88E7499A993F}" type="sibTrans" cxnId="{F8524F81-984F-441D-9763-C04F8AE8114C}">
      <dgm:prSet/>
      <dgm:spPr/>
      <dgm:t>
        <a:bodyPr/>
        <a:lstStyle/>
        <a:p>
          <a:endParaRPr lang="ru-RU"/>
        </a:p>
      </dgm:t>
    </dgm:pt>
    <dgm:pt modelId="{7FF0936C-292E-4CB0-A69A-2D59F29F35E1}">
      <dgm:prSet phldrT="[Текст]"/>
      <dgm:spPr/>
      <dgm:t>
        <a:bodyPr/>
        <a:lstStyle/>
        <a:p>
          <a:r>
            <a:rPr lang="uk-UA" noProof="0" dirty="0" smtClean="0"/>
            <a:t>Кількість наукових керівників – 37 (100%)</a:t>
          </a:r>
          <a:endParaRPr lang="uk-UA" noProof="0" dirty="0"/>
        </a:p>
      </dgm:t>
    </dgm:pt>
    <dgm:pt modelId="{AF925971-66BB-4D29-B739-EDF94A4452A2}" type="parTrans" cxnId="{104E2A8F-6EC2-464B-A73F-3B1D9904499B}">
      <dgm:prSet/>
      <dgm:spPr/>
      <dgm:t>
        <a:bodyPr/>
        <a:lstStyle/>
        <a:p>
          <a:endParaRPr lang="ru-RU"/>
        </a:p>
      </dgm:t>
    </dgm:pt>
    <dgm:pt modelId="{B124450D-634F-4705-A736-1F72090C3EFD}" type="sibTrans" cxnId="{104E2A8F-6EC2-464B-A73F-3B1D9904499B}">
      <dgm:prSet/>
      <dgm:spPr/>
      <dgm:t>
        <a:bodyPr/>
        <a:lstStyle/>
        <a:p>
          <a:endParaRPr lang="ru-RU"/>
        </a:p>
      </dgm:t>
    </dgm:pt>
    <dgm:pt modelId="{E8775E84-13EC-4425-BFC5-C116528A2B4D}" type="pres">
      <dgm:prSet presAssocID="{163CCB88-C24A-480A-AF03-0FAB6D2AD443}" presName="compositeShape" presStyleCnt="0">
        <dgm:presLayoutVars>
          <dgm:dir/>
          <dgm:resizeHandles/>
        </dgm:presLayoutVars>
      </dgm:prSet>
      <dgm:spPr/>
    </dgm:pt>
    <dgm:pt modelId="{0A46C59B-78D0-4390-A0B8-AC4B69D6D362}" type="pres">
      <dgm:prSet presAssocID="{163CCB88-C24A-480A-AF03-0FAB6D2AD443}" presName="pyramid" presStyleLbl="node1" presStyleIdx="0" presStyleCnt="1" custLinFactNeighborX="-16418" custLinFactNeighborY="-4327"/>
      <dgm:spPr/>
    </dgm:pt>
    <dgm:pt modelId="{AA3E2CCD-8C7C-4DFF-9F05-8E205ECD518B}" type="pres">
      <dgm:prSet presAssocID="{163CCB88-C24A-480A-AF03-0FAB6D2AD443}" presName="theList" presStyleCnt="0"/>
      <dgm:spPr/>
    </dgm:pt>
    <dgm:pt modelId="{72B807DF-10BC-40F9-98B4-30FC877359E8}" type="pres">
      <dgm:prSet presAssocID="{8A0E3992-380F-406F-BEF4-99E10750262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4F12B-6AB6-4D14-92FB-F21F513E2A7F}" type="pres">
      <dgm:prSet presAssocID="{8A0E3992-380F-406F-BEF4-99E107502626}" presName="aSpace" presStyleCnt="0"/>
      <dgm:spPr/>
    </dgm:pt>
    <dgm:pt modelId="{044A7DF5-1E35-4D4E-9EFE-68EC79771CA1}" type="pres">
      <dgm:prSet presAssocID="{07DDD3D6-62CC-48ED-AE26-BB3131ECD31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B4F19-58EC-4753-A9C0-B0D936816F59}" type="pres">
      <dgm:prSet presAssocID="{07DDD3D6-62CC-48ED-AE26-BB3131ECD312}" presName="aSpace" presStyleCnt="0"/>
      <dgm:spPr/>
    </dgm:pt>
    <dgm:pt modelId="{74521A72-4F2C-4883-AA6E-0D25271899A1}" type="pres">
      <dgm:prSet presAssocID="{7FF0936C-292E-4CB0-A69A-2D59F29F35E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C50F2-999C-4D50-8FDC-B4C1FD8A75C6}" type="pres">
      <dgm:prSet presAssocID="{7FF0936C-292E-4CB0-A69A-2D59F29F35E1}" presName="aSpace" presStyleCnt="0"/>
      <dgm:spPr/>
    </dgm:pt>
  </dgm:ptLst>
  <dgm:cxnLst>
    <dgm:cxn modelId="{7E33E15B-B59A-41B6-AC45-5F33C3CF6E51}" type="presOf" srcId="{7FF0936C-292E-4CB0-A69A-2D59F29F35E1}" destId="{74521A72-4F2C-4883-AA6E-0D25271899A1}" srcOrd="0" destOrd="0" presId="urn:microsoft.com/office/officeart/2005/8/layout/pyramid2"/>
    <dgm:cxn modelId="{32CAFB54-04B0-4C03-BEA9-CA00A3008939}" type="presOf" srcId="{163CCB88-C24A-480A-AF03-0FAB6D2AD443}" destId="{E8775E84-13EC-4425-BFC5-C116528A2B4D}" srcOrd="0" destOrd="0" presId="urn:microsoft.com/office/officeart/2005/8/layout/pyramid2"/>
    <dgm:cxn modelId="{4C8D9BEB-CD56-4509-B24D-4582ACB9C94B}" srcId="{163CCB88-C24A-480A-AF03-0FAB6D2AD443}" destId="{8A0E3992-380F-406F-BEF4-99E107502626}" srcOrd="0" destOrd="0" parTransId="{177A8D40-3809-4E34-9326-09DA6F477594}" sibTransId="{AFAC63BC-9AB0-4B05-A7CE-ECED4F30777E}"/>
    <dgm:cxn modelId="{F8524F81-984F-441D-9763-C04F8AE8114C}" srcId="{163CCB88-C24A-480A-AF03-0FAB6D2AD443}" destId="{07DDD3D6-62CC-48ED-AE26-BB3131ECD312}" srcOrd="1" destOrd="0" parTransId="{E0A222CF-65A8-4784-B558-4B35C1E5839A}" sibTransId="{6B2569E5-2380-4377-83D8-88E7499A993F}"/>
    <dgm:cxn modelId="{5420120D-A68B-451C-89E0-DC4009FD903E}" type="presOf" srcId="{8A0E3992-380F-406F-BEF4-99E107502626}" destId="{72B807DF-10BC-40F9-98B4-30FC877359E8}" srcOrd="0" destOrd="0" presId="urn:microsoft.com/office/officeart/2005/8/layout/pyramid2"/>
    <dgm:cxn modelId="{9056912B-B049-44B3-8D20-2202EB8098A5}" type="presOf" srcId="{07DDD3D6-62CC-48ED-AE26-BB3131ECD312}" destId="{044A7DF5-1E35-4D4E-9EFE-68EC79771CA1}" srcOrd="0" destOrd="0" presId="urn:microsoft.com/office/officeart/2005/8/layout/pyramid2"/>
    <dgm:cxn modelId="{104E2A8F-6EC2-464B-A73F-3B1D9904499B}" srcId="{163CCB88-C24A-480A-AF03-0FAB6D2AD443}" destId="{7FF0936C-292E-4CB0-A69A-2D59F29F35E1}" srcOrd="2" destOrd="0" parTransId="{AF925971-66BB-4D29-B739-EDF94A4452A2}" sibTransId="{B124450D-634F-4705-A736-1F72090C3EFD}"/>
    <dgm:cxn modelId="{E4F316FE-E12C-41C1-ADD2-1DECA5E30848}" type="presParOf" srcId="{E8775E84-13EC-4425-BFC5-C116528A2B4D}" destId="{0A46C59B-78D0-4390-A0B8-AC4B69D6D362}" srcOrd="0" destOrd="0" presId="urn:microsoft.com/office/officeart/2005/8/layout/pyramid2"/>
    <dgm:cxn modelId="{29896624-5435-403F-8F88-6D8C03EFFBE3}" type="presParOf" srcId="{E8775E84-13EC-4425-BFC5-C116528A2B4D}" destId="{AA3E2CCD-8C7C-4DFF-9F05-8E205ECD518B}" srcOrd="1" destOrd="0" presId="urn:microsoft.com/office/officeart/2005/8/layout/pyramid2"/>
    <dgm:cxn modelId="{F870B3E2-FD5C-4AE1-8190-8049677C53AC}" type="presParOf" srcId="{AA3E2CCD-8C7C-4DFF-9F05-8E205ECD518B}" destId="{72B807DF-10BC-40F9-98B4-30FC877359E8}" srcOrd="0" destOrd="0" presId="urn:microsoft.com/office/officeart/2005/8/layout/pyramid2"/>
    <dgm:cxn modelId="{3D17CDCD-22D6-45DB-9077-DFFA591A46BC}" type="presParOf" srcId="{AA3E2CCD-8C7C-4DFF-9F05-8E205ECD518B}" destId="{A3B4F12B-6AB6-4D14-92FB-F21F513E2A7F}" srcOrd="1" destOrd="0" presId="urn:microsoft.com/office/officeart/2005/8/layout/pyramid2"/>
    <dgm:cxn modelId="{51D09DDE-CF13-4482-B6E9-698CD460DCDD}" type="presParOf" srcId="{AA3E2CCD-8C7C-4DFF-9F05-8E205ECD518B}" destId="{044A7DF5-1E35-4D4E-9EFE-68EC79771CA1}" srcOrd="2" destOrd="0" presId="urn:microsoft.com/office/officeart/2005/8/layout/pyramid2"/>
    <dgm:cxn modelId="{2A941981-0872-4998-8170-FD087A2AD3E8}" type="presParOf" srcId="{AA3E2CCD-8C7C-4DFF-9F05-8E205ECD518B}" destId="{C5EB4F19-58EC-4753-A9C0-B0D936816F59}" srcOrd="3" destOrd="0" presId="urn:microsoft.com/office/officeart/2005/8/layout/pyramid2"/>
    <dgm:cxn modelId="{E0F6DC5C-EEA9-42D1-908C-EF1C1974A734}" type="presParOf" srcId="{AA3E2CCD-8C7C-4DFF-9F05-8E205ECD518B}" destId="{74521A72-4F2C-4883-AA6E-0D25271899A1}" srcOrd="4" destOrd="0" presId="urn:microsoft.com/office/officeart/2005/8/layout/pyramid2"/>
    <dgm:cxn modelId="{FE06AD4A-2F5A-4B54-A60A-EB88A75CDB54}" type="presParOf" srcId="{AA3E2CCD-8C7C-4DFF-9F05-8E205ECD518B}" destId="{6BCC50F2-999C-4D50-8FDC-B4C1FD8A75C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41BC2-AE24-4545-80DB-B82AE707C6DF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F197280-1E3D-47E5-9BF6-4793B540E993}">
      <dgm:prSet phldrT="[Текст]"/>
      <dgm:spPr/>
      <dgm:t>
        <a:bodyPr/>
        <a:lstStyle/>
        <a:p>
          <a:r>
            <a:rPr lang="uk-UA" dirty="0" smtClean="0"/>
            <a:t>12 авторів (потенційні призери)</a:t>
          </a:r>
          <a:endParaRPr lang="uk-UA" noProof="0" dirty="0"/>
        </a:p>
      </dgm:t>
    </dgm:pt>
    <dgm:pt modelId="{6EEFF095-68B6-491C-B360-BC6FDEF6A522}" type="parTrans" cxnId="{74E32335-87B0-4F1E-95E6-B03E29EC72A9}">
      <dgm:prSet/>
      <dgm:spPr/>
      <dgm:t>
        <a:bodyPr/>
        <a:lstStyle/>
        <a:p>
          <a:endParaRPr lang="ru-RU"/>
        </a:p>
      </dgm:t>
    </dgm:pt>
    <dgm:pt modelId="{900B01E2-D3C1-47B9-842D-E319F5F9EC8A}" type="sibTrans" cxnId="{74E32335-87B0-4F1E-95E6-B03E29EC72A9}">
      <dgm:prSet/>
      <dgm:spPr>
        <a:noFill/>
      </dgm:spPr>
      <dgm:t>
        <a:bodyPr/>
        <a:lstStyle/>
        <a:p>
          <a:endParaRPr lang="ru-RU"/>
        </a:p>
      </dgm:t>
    </dgm:pt>
    <dgm:pt modelId="{45D08A1C-9730-4BF1-8F17-490DCDC08E83}">
      <dgm:prSet phldrT="[Текст]" custT="1"/>
      <dgm:spPr/>
      <dgm:t>
        <a:bodyPr/>
        <a:lstStyle/>
        <a:p>
          <a:r>
            <a:rPr lang="uk-UA" sz="2800" noProof="0" dirty="0" smtClean="0"/>
            <a:t>Всього 49 авторів</a:t>
          </a:r>
          <a:endParaRPr lang="uk-UA" sz="2800" noProof="0" dirty="0"/>
        </a:p>
      </dgm:t>
    </dgm:pt>
    <dgm:pt modelId="{3A576B4B-E7BD-4F98-A7CD-E20BAD44AB3D}" type="parTrans" cxnId="{AFF32022-6B7E-4A23-A548-C2284243C744}">
      <dgm:prSet/>
      <dgm:spPr/>
      <dgm:t>
        <a:bodyPr/>
        <a:lstStyle/>
        <a:p>
          <a:endParaRPr lang="ru-RU"/>
        </a:p>
      </dgm:t>
    </dgm:pt>
    <dgm:pt modelId="{A890BFDE-68AB-4D83-9C01-9324FFDA48DE}" type="sibTrans" cxnId="{AFF32022-6B7E-4A23-A548-C2284243C744}">
      <dgm:prSet/>
      <dgm:spPr/>
      <dgm:t>
        <a:bodyPr/>
        <a:lstStyle/>
        <a:p>
          <a:endParaRPr lang="ru-RU"/>
        </a:p>
      </dgm:t>
    </dgm:pt>
    <dgm:pt modelId="{16EB6EF5-19E9-462B-AD0A-9F619B7DF970}" type="pres">
      <dgm:prSet presAssocID="{93741BC2-AE24-4545-80DB-B82AE707C6DF}" presName="Name0" presStyleCnt="0">
        <dgm:presLayoutVars>
          <dgm:dir/>
          <dgm:resizeHandles val="exact"/>
        </dgm:presLayoutVars>
      </dgm:prSet>
      <dgm:spPr/>
    </dgm:pt>
    <dgm:pt modelId="{8E790A8C-A1E1-44C4-9771-8E8734CEEB39}" type="pres">
      <dgm:prSet presAssocID="{93741BC2-AE24-4545-80DB-B82AE707C6DF}" presName="vNodes" presStyleCnt="0"/>
      <dgm:spPr/>
    </dgm:pt>
    <dgm:pt modelId="{93E17E8B-5BBA-4457-97C1-E92166CF046A}" type="pres">
      <dgm:prSet presAssocID="{EF197280-1E3D-47E5-9BF6-4793B540E993}" presName="node" presStyleLbl="node1" presStyleIdx="0" presStyleCnt="2" custLinFactX="60934" custLinFactNeighborX="100000" custLinFactNeighborY="-37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44D2A-7BA2-42A2-B982-6B3EBD9F8883}" type="pres">
      <dgm:prSet presAssocID="{93741BC2-AE24-4545-80DB-B82AE707C6DF}" presName="sibTransLast" presStyleLbl="sibTrans2D1" presStyleIdx="0" presStyleCnt="1" custAng="20120672" custFlipHor="1" custScaleX="139144" custScaleY="172576" custLinFactY="-101108" custLinFactNeighborX="9999" custLinFactNeighborY="-200000"/>
      <dgm:spPr/>
      <dgm:t>
        <a:bodyPr/>
        <a:lstStyle/>
        <a:p>
          <a:endParaRPr lang="ru-RU"/>
        </a:p>
      </dgm:t>
    </dgm:pt>
    <dgm:pt modelId="{23AA9B13-6A70-4AAB-92E7-BAC10D5A8178}" type="pres">
      <dgm:prSet presAssocID="{93741BC2-AE24-4545-80DB-B82AE707C6D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B09EE618-C902-45AC-95CE-C85BBF8DCD8D}" type="pres">
      <dgm:prSet presAssocID="{93741BC2-AE24-4545-80DB-B82AE707C6DF}" presName="lastNode" presStyleLbl="node1" presStyleIdx="1" presStyleCnt="2" custLinFactX="-196410" custLinFactNeighborX="-200000" custLinFactNeighborY="21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2003B0-EB06-40C2-9B82-286E034AAF5D}" type="presOf" srcId="{EF197280-1E3D-47E5-9BF6-4793B540E993}" destId="{93E17E8B-5BBA-4457-97C1-E92166CF046A}" srcOrd="0" destOrd="0" presId="urn:microsoft.com/office/officeart/2005/8/layout/equation2"/>
    <dgm:cxn modelId="{A3AE20B6-96D1-432F-BD92-8F1770D67CAA}" type="presOf" srcId="{900B01E2-D3C1-47B9-842D-E319F5F9EC8A}" destId="{23AA9B13-6A70-4AAB-92E7-BAC10D5A8178}" srcOrd="1" destOrd="0" presId="urn:microsoft.com/office/officeart/2005/8/layout/equation2"/>
    <dgm:cxn modelId="{56DE3899-8278-4AF4-B9B4-3024A111E5C9}" type="presOf" srcId="{45D08A1C-9730-4BF1-8F17-490DCDC08E83}" destId="{B09EE618-C902-45AC-95CE-C85BBF8DCD8D}" srcOrd="0" destOrd="0" presId="urn:microsoft.com/office/officeart/2005/8/layout/equation2"/>
    <dgm:cxn modelId="{74E32335-87B0-4F1E-95E6-B03E29EC72A9}" srcId="{93741BC2-AE24-4545-80DB-B82AE707C6DF}" destId="{EF197280-1E3D-47E5-9BF6-4793B540E993}" srcOrd="0" destOrd="0" parTransId="{6EEFF095-68B6-491C-B360-BC6FDEF6A522}" sibTransId="{900B01E2-D3C1-47B9-842D-E319F5F9EC8A}"/>
    <dgm:cxn modelId="{C569AE27-6F2F-4C81-886F-051786114B38}" type="presOf" srcId="{93741BC2-AE24-4545-80DB-B82AE707C6DF}" destId="{16EB6EF5-19E9-462B-AD0A-9F619B7DF970}" srcOrd="0" destOrd="0" presId="urn:microsoft.com/office/officeart/2005/8/layout/equation2"/>
    <dgm:cxn modelId="{AFF32022-6B7E-4A23-A548-C2284243C744}" srcId="{93741BC2-AE24-4545-80DB-B82AE707C6DF}" destId="{45D08A1C-9730-4BF1-8F17-490DCDC08E83}" srcOrd="1" destOrd="0" parTransId="{3A576B4B-E7BD-4F98-A7CD-E20BAD44AB3D}" sibTransId="{A890BFDE-68AB-4D83-9C01-9324FFDA48DE}"/>
    <dgm:cxn modelId="{3747D50F-9547-4ED5-A087-F87946F44B63}" type="presOf" srcId="{900B01E2-D3C1-47B9-842D-E319F5F9EC8A}" destId="{05244D2A-7BA2-42A2-B982-6B3EBD9F8883}" srcOrd="0" destOrd="0" presId="urn:microsoft.com/office/officeart/2005/8/layout/equation2"/>
    <dgm:cxn modelId="{D09A4EE8-5CB4-40E2-B6BE-594625610624}" type="presParOf" srcId="{16EB6EF5-19E9-462B-AD0A-9F619B7DF970}" destId="{8E790A8C-A1E1-44C4-9771-8E8734CEEB39}" srcOrd="0" destOrd="0" presId="urn:microsoft.com/office/officeart/2005/8/layout/equation2"/>
    <dgm:cxn modelId="{6AA29377-3F75-4DEF-823F-4653E587939C}" type="presParOf" srcId="{8E790A8C-A1E1-44C4-9771-8E8734CEEB39}" destId="{93E17E8B-5BBA-4457-97C1-E92166CF046A}" srcOrd="0" destOrd="0" presId="urn:microsoft.com/office/officeart/2005/8/layout/equation2"/>
    <dgm:cxn modelId="{5AF45E2C-05F0-4842-8B4C-DA3EE3DA17EE}" type="presParOf" srcId="{16EB6EF5-19E9-462B-AD0A-9F619B7DF970}" destId="{05244D2A-7BA2-42A2-B982-6B3EBD9F8883}" srcOrd="1" destOrd="0" presId="urn:microsoft.com/office/officeart/2005/8/layout/equation2"/>
    <dgm:cxn modelId="{9CC0FFD2-D9A4-419A-9595-6BAE0B2BC7B8}" type="presParOf" srcId="{05244D2A-7BA2-42A2-B982-6B3EBD9F8883}" destId="{23AA9B13-6A70-4AAB-92E7-BAC10D5A8178}" srcOrd="0" destOrd="0" presId="urn:microsoft.com/office/officeart/2005/8/layout/equation2"/>
    <dgm:cxn modelId="{5437DFA1-BC7D-4C6A-B46E-DD542F4C634B}" type="presParOf" srcId="{16EB6EF5-19E9-462B-AD0A-9F619B7DF970}" destId="{B09EE618-C902-45AC-95CE-C85BBF8DCD8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82CD0-9D63-45A9-B014-15DEBBCE60A4}">
      <dsp:nvSpPr>
        <dsp:cNvPr id="0" name=""/>
        <dsp:cNvSpPr/>
      </dsp:nvSpPr>
      <dsp:spPr>
        <a:xfrm>
          <a:off x="0" y="0"/>
          <a:ext cx="4064000" cy="40640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22FDAB-4459-4718-9B8A-11764E205EEF}">
      <dsp:nvSpPr>
        <dsp:cNvPr id="0" name=""/>
        <dsp:cNvSpPr/>
      </dsp:nvSpPr>
      <dsp:spPr>
        <a:xfrm>
          <a:off x="2032000" y="0"/>
          <a:ext cx="4832423" cy="406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noProof="0" dirty="0" smtClean="0"/>
            <a:t>Всього 39 наукових робіт</a:t>
          </a:r>
          <a:endParaRPr lang="uk-UA" sz="3400" kern="1200" noProof="0" dirty="0"/>
        </a:p>
      </dsp:txBody>
      <dsp:txXfrm>
        <a:off x="2032000" y="0"/>
        <a:ext cx="4832423" cy="1219202"/>
      </dsp:txXfrm>
    </dsp:sp>
    <dsp:sp modelId="{3584D180-7D6D-4184-8902-93A94DB2E90C}">
      <dsp:nvSpPr>
        <dsp:cNvPr id="0" name=""/>
        <dsp:cNvSpPr/>
      </dsp:nvSpPr>
      <dsp:spPr>
        <a:xfrm>
          <a:off x="711201" y="1219202"/>
          <a:ext cx="2641597" cy="26415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D4AB0A-C60D-45B0-94AC-974B9382E227}">
      <dsp:nvSpPr>
        <dsp:cNvPr id="0" name=""/>
        <dsp:cNvSpPr/>
      </dsp:nvSpPr>
      <dsp:spPr>
        <a:xfrm>
          <a:off x="2032000" y="1219202"/>
          <a:ext cx="4832423" cy="2641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49 </a:t>
          </a:r>
          <a:r>
            <a:rPr lang="uk-UA" sz="3400" kern="1200" noProof="0" dirty="0" smtClean="0"/>
            <a:t>авторів</a:t>
          </a:r>
          <a:endParaRPr lang="uk-UA" sz="3400" kern="1200" noProof="0" dirty="0"/>
        </a:p>
      </dsp:txBody>
      <dsp:txXfrm>
        <a:off x="2032000" y="1219202"/>
        <a:ext cx="4832423" cy="1219198"/>
      </dsp:txXfrm>
    </dsp:sp>
    <dsp:sp modelId="{7AF2A558-19FF-4B20-8550-8B5A1F5D9AB2}">
      <dsp:nvSpPr>
        <dsp:cNvPr id="0" name=""/>
        <dsp:cNvSpPr/>
      </dsp:nvSpPr>
      <dsp:spPr>
        <a:xfrm>
          <a:off x="1422400" y="2438401"/>
          <a:ext cx="1219198" cy="121919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086879-2A67-4CE8-BE54-B85515E7CF61}">
      <dsp:nvSpPr>
        <dsp:cNvPr id="0" name=""/>
        <dsp:cNvSpPr/>
      </dsp:nvSpPr>
      <dsp:spPr>
        <a:xfrm>
          <a:off x="2032000" y="2438401"/>
          <a:ext cx="4832423" cy="12191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noProof="0" dirty="0" smtClean="0"/>
            <a:t>37 наукових керівників</a:t>
          </a:r>
          <a:endParaRPr lang="uk-UA" sz="3400" kern="1200" noProof="0" dirty="0"/>
        </a:p>
      </dsp:txBody>
      <dsp:txXfrm>
        <a:off x="2032000" y="2438401"/>
        <a:ext cx="4832423" cy="121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6C59B-78D0-4390-A0B8-AC4B69D6D362}">
      <dsp:nvSpPr>
        <dsp:cNvPr id="0" name=""/>
        <dsp:cNvSpPr/>
      </dsp:nvSpPr>
      <dsp:spPr>
        <a:xfrm>
          <a:off x="0" y="0"/>
          <a:ext cx="2952328" cy="29523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807DF-10BC-40F9-98B4-30FC877359E8}">
      <dsp:nvSpPr>
        <dsp:cNvPr id="0" name=""/>
        <dsp:cNvSpPr/>
      </dsp:nvSpPr>
      <dsp:spPr>
        <a:xfrm>
          <a:off x="1770627" y="296818"/>
          <a:ext cx="1919013" cy="6988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err="1" smtClean="0"/>
            <a:t>Інші</a:t>
          </a:r>
          <a:r>
            <a:rPr lang="ru-RU" sz="900" kern="1200" dirty="0" smtClean="0"/>
            <a:t> – 5 (13%)</a:t>
          </a:r>
          <a:endParaRPr lang="ru-RU" sz="900" kern="1200" dirty="0"/>
        </a:p>
      </dsp:txBody>
      <dsp:txXfrm>
        <a:off x="1804743" y="330934"/>
        <a:ext cx="1850781" cy="630639"/>
      </dsp:txXfrm>
    </dsp:sp>
    <dsp:sp modelId="{044A7DF5-1E35-4D4E-9EFE-68EC79771CA1}">
      <dsp:nvSpPr>
        <dsp:cNvPr id="0" name=""/>
        <dsp:cNvSpPr/>
      </dsp:nvSpPr>
      <dsp:spPr>
        <a:xfrm>
          <a:off x="1770627" y="1083048"/>
          <a:ext cx="1919013" cy="6988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noProof="0" dirty="0" smtClean="0"/>
            <a:t>Керівники з науковими ступенями і званнями – 32 (87%), з них 10 д.е.н., проф. (3,7%)</a:t>
          </a:r>
          <a:endParaRPr lang="uk-UA" sz="900" kern="1200" noProof="0" dirty="0"/>
        </a:p>
      </dsp:txBody>
      <dsp:txXfrm>
        <a:off x="1804743" y="1117164"/>
        <a:ext cx="1850781" cy="630639"/>
      </dsp:txXfrm>
    </dsp:sp>
    <dsp:sp modelId="{74521A72-4F2C-4883-AA6E-0D25271899A1}">
      <dsp:nvSpPr>
        <dsp:cNvPr id="0" name=""/>
        <dsp:cNvSpPr/>
      </dsp:nvSpPr>
      <dsp:spPr>
        <a:xfrm>
          <a:off x="1770627" y="1869279"/>
          <a:ext cx="1919013" cy="6988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noProof="0" dirty="0" smtClean="0"/>
            <a:t>Кількість наукових керівників – 37 (100%)</a:t>
          </a:r>
          <a:endParaRPr lang="uk-UA" sz="900" kern="1200" noProof="0" dirty="0"/>
        </a:p>
      </dsp:txBody>
      <dsp:txXfrm>
        <a:off x="1804743" y="1903395"/>
        <a:ext cx="1850781" cy="6306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17E8B-5BBA-4457-97C1-E92166CF046A}">
      <dsp:nvSpPr>
        <dsp:cNvPr id="0" name=""/>
        <dsp:cNvSpPr/>
      </dsp:nvSpPr>
      <dsp:spPr>
        <a:xfrm>
          <a:off x="3295505" y="0"/>
          <a:ext cx="2056750" cy="20567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12 авторів (потенційні призери)</a:t>
          </a:r>
          <a:endParaRPr lang="uk-UA" sz="2000" kern="1200" noProof="0" dirty="0"/>
        </a:p>
      </dsp:txBody>
      <dsp:txXfrm>
        <a:off x="3596709" y="301204"/>
        <a:ext cx="1454342" cy="1454342"/>
      </dsp:txXfrm>
    </dsp:sp>
    <dsp:sp modelId="{05244D2A-7BA2-42A2-B982-6B3EBD9F8883}">
      <dsp:nvSpPr>
        <dsp:cNvPr id="0" name=""/>
        <dsp:cNvSpPr/>
      </dsp:nvSpPr>
      <dsp:spPr>
        <a:xfrm rot="13435523" flipH="1">
          <a:off x="2202942" y="-660199"/>
          <a:ext cx="1057776" cy="1320398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2247330" y="-506189"/>
        <a:ext cx="740443" cy="792238"/>
      </dsp:txXfrm>
    </dsp:sp>
    <dsp:sp modelId="{B09EE618-C902-45AC-95CE-C85BBF8DCD8D}">
      <dsp:nvSpPr>
        <dsp:cNvPr id="0" name=""/>
        <dsp:cNvSpPr/>
      </dsp:nvSpPr>
      <dsp:spPr>
        <a:xfrm>
          <a:off x="0" y="1152127"/>
          <a:ext cx="2056750" cy="20567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noProof="0" dirty="0" smtClean="0"/>
            <a:t>Всього 49 авторів</a:t>
          </a:r>
          <a:endParaRPr lang="uk-UA" sz="2800" kern="1200" noProof="0" dirty="0"/>
        </a:p>
      </dsp:txBody>
      <dsp:txXfrm>
        <a:off x="301204" y="1453331"/>
        <a:ext cx="1454342" cy="1454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A6F74-0AE2-4ADA-A05C-1751C814D199}" type="datetimeFigureOut">
              <a:rPr lang="uk-UA" smtClean="0"/>
              <a:t>02.06.2025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A0B82-39C1-4197-91E6-D384DF8CF88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66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A0B82-39C1-4197-91E6-D384DF8CF886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35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A0B82-39C1-4197-91E6-D384DF8CF886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39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3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1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86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692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724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20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2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69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0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2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1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74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9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2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1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66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t>02.06.2025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292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itlana.v.stakhurska@lpnu.u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chart" Target="../charts/chart3.xm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1.png"/><Relationship Id="rId4" Type="http://schemas.openxmlformats.org/officeDocument/2006/relationships/chart" Target="../charts/chart4.xml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67687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Всеукраїнський </a:t>
            </a:r>
            <a:r>
              <a:rPr lang="uk-UA" b="1" dirty="0" smtClean="0">
                <a:solidFill>
                  <a:srgbClr val="0070C0"/>
                </a:solidFill>
              </a:rPr>
              <a:t>конкурс</a:t>
            </a:r>
          </a:p>
          <a:p>
            <a:r>
              <a:rPr lang="uk-UA" b="1" dirty="0" smtClean="0">
                <a:solidFill>
                  <a:srgbClr val="0070C0"/>
                </a:solidFill>
              </a:rPr>
              <a:t>студентських </a:t>
            </a:r>
            <a:r>
              <a:rPr lang="uk-UA" b="1" dirty="0">
                <a:solidFill>
                  <a:srgbClr val="0070C0"/>
                </a:solidFill>
              </a:rPr>
              <a:t>наукових робіт із формування кібербезпечного та екологічно відповідального торговельного підприємництва з урахуванням інформаційно-комунікаційних викликів в умовах воєнного і поствоєнного станів</a:t>
            </a:r>
          </a:p>
          <a:p>
            <a:r>
              <a:rPr lang="uk-UA" dirty="0"/>
              <a:t> </a:t>
            </a:r>
          </a:p>
          <a:p>
            <a:r>
              <a:rPr lang="uk-UA" b="1" dirty="0">
                <a:latin typeface="Roboto"/>
              </a:rPr>
              <a:t>Секретар конкурсу: Світлана СТАХУРСЬКА, </a:t>
            </a:r>
            <a:r>
              <a:rPr lang="uk-UA" dirty="0"/>
              <a:t>доктор філософії, асистент кафедри ПЕЕТ</a:t>
            </a:r>
          </a:p>
          <a:p>
            <a:r>
              <a:rPr lang="uk-UA" b="1" dirty="0">
                <a:latin typeface="Roboto"/>
              </a:rPr>
              <a:t>Телефон:</a:t>
            </a:r>
            <a:r>
              <a:rPr lang="uk-UA" dirty="0"/>
              <a:t> +38 (098) 330-15-54</a:t>
            </a:r>
          </a:p>
          <a:p>
            <a:r>
              <a:rPr lang="uk-UA" b="1" dirty="0">
                <a:latin typeface="Roboto"/>
              </a:rPr>
              <a:t>Електронна пошта:</a:t>
            </a:r>
            <a:r>
              <a:rPr lang="uk-UA" dirty="0"/>
              <a:t> </a:t>
            </a:r>
            <a:r>
              <a:rPr lang="pl-PL" dirty="0">
                <a:solidFill>
                  <a:srgbClr val="0076A8"/>
                </a:solidFill>
                <a:hlinkClick r:id="rId3"/>
              </a:rPr>
              <a:t>svitlana.v.stakhurska@lpnu.ua</a:t>
            </a:r>
            <a:endParaRPr lang="pl-PL" dirty="0"/>
          </a:p>
          <a:p>
            <a:endParaRPr lang="uk-UA" dirty="0" smtClean="0"/>
          </a:p>
          <a:p>
            <a:r>
              <a:rPr lang="uk-UA" dirty="0" smtClean="0"/>
              <a:t>Конкурс </a:t>
            </a:r>
            <a:r>
              <a:rPr lang="uk-UA" dirty="0"/>
              <a:t>проводиться щорічно з метою пошуку обдарованих студентів, сприянню реалізації їх здібностей, а також активізації науково-дослідної роботи студентів.</a:t>
            </a:r>
          </a:p>
          <a:p>
            <a:r>
              <a:rPr lang="uk-UA" dirty="0"/>
              <a:t> </a:t>
            </a:r>
          </a:p>
          <a:p>
            <a:r>
              <a:rPr lang="uk-UA" b="1" dirty="0">
                <a:latin typeface="Roboto"/>
              </a:rPr>
              <a:t>Графік проведення Конкурсу</a:t>
            </a:r>
            <a:endParaRPr lang="uk-UA" dirty="0"/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 етап – рецензування робіт;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ІІ етап – підсумкова науково-практична конференція (у форматі </a:t>
            </a:r>
            <a:r>
              <a:rPr lang="uk-UA" dirty="0" err="1"/>
              <a:t>відеоконференції</a:t>
            </a:r>
            <a:r>
              <a:rPr lang="uk-UA" dirty="0" smtClean="0"/>
              <a:t>).</a:t>
            </a:r>
            <a:r>
              <a:rPr lang="uk-UA" b="1" dirty="0">
                <a:latin typeface="Roboto"/>
              </a:rPr>
              <a:t> </a:t>
            </a:r>
            <a:endParaRPr lang="uk-UA" dirty="0">
              <a:effectLst/>
            </a:endParaRPr>
          </a:p>
        </p:txBody>
      </p:sp>
      <p:sp>
        <p:nvSpPr>
          <p:cNvPr id="3" name="AutoShape 2" descr="Національний університет «Львівська політехніка»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undefin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2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75929107"/>
              </p:ext>
            </p:extLst>
          </p:nvPr>
        </p:nvGraphicFramePr>
        <p:xfrm>
          <a:off x="755576" y="1397000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6" descr="undefine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9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>
            <a:extLst>
              <a:ext uri="{FF2B5EF4-FFF2-40B4-BE49-F238E27FC236}">
                <a16:creationId xmlns:a16="http://schemas.microsoft.com/office/drawing/2014/main" xmlns="" id="{60C926DE-0BB9-401B-8949-0A1580CF61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293448"/>
              </p:ext>
            </p:extLst>
          </p:nvPr>
        </p:nvGraphicFramePr>
        <p:xfrm>
          <a:off x="323528" y="2204864"/>
          <a:ext cx="3565030" cy="413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іаграма 6">
            <a:extLst>
              <a:ext uri="{FF2B5EF4-FFF2-40B4-BE49-F238E27FC236}">
                <a16:creationId xmlns:a16="http://schemas.microsoft.com/office/drawing/2014/main" xmlns="" id="{A3492226-064F-4758-9CF6-07964B7B0C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7703571"/>
              </p:ext>
            </p:extLst>
          </p:nvPr>
        </p:nvGraphicFramePr>
        <p:xfrm>
          <a:off x="3923928" y="908720"/>
          <a:ext cx="496855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6" descr="undefin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6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6">
            <a:extLst>
              <a:ext uri="{FF2B5EF4-FFF2-40B4-BE49-F238E27FC236}">
                <a16:creationId xmlns:a16="http://schemas.microsoft.com/office/drawing/2014/main" xmlns="" id="{A3492226-064F-4758-9CF6-07964B7B0C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60848"/>
              </p:ext>
            </p:extLst>
          </p:nvPr>
        </p:nvGraphicFramePr>
        <p:xfrm>
          <a:off x="1475656" y="1268760"/>
          <a:ext cx="5508074" cy="377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іаграма 2">
            <a:extLst>
              <a:ext uri="{FF2B5EF4-FFF2-40B4-BE49-F238E27FC236}">
                <a16:creationId xmlns:a16="http://schemas.microsoft.com/office/drawing/2014/main" xmlns="" id="{F70E9BEA-3F42-4C42-99E3-0C17787EE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339741"/>
              </p:ext>
            </p:extLst>
          </p:nvPr>
        </p:nvGraphicFramePr>
        <p:xfrm>
          <a:off x="2915816" y="260648"/>
          <a:ext cx="61206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28032418"/>
              </p:ext>
            </p:extLst>
          </p:nvPr>
        </p:nvGraphicFramePr>
        <p:xfrm>
          <a:off x="179512" y="3645024"/>
          <a:ext cx="398410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5" name="Picture 6" descr="undefined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6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35322"/>
              </p:ext>
            </p:extLst>
          </p:nvPr>
        </p:nvGraphicFramePr>
        <p:xfrm>
          <a:off x="6372200" y="332656"/>
          <a:ext cx="2592288" cy="6245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692167098"/>
                    </a:ext>
                  </a:extLst>
                </a:gridCol>
              </a:tblGrid>
              <a:tr h="1337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b="1" u="none" strike="noStrike" dirty="0" smtClean="0">
                          <a:effectLst/>
                        </a:rPr>
                        <a:t>Шифри </a:t>
                      </a:r>
                      <a:r>
                        <a:rPr lang="uk-UA" sz="1000" b="1" u="none" strike="noStrike" dirty="0">
                          <a:effectLst/>
                        </a:rPr>
                        <a:t>роботи</a:t>
                      </a:r>
                      <a:endParaRPr lang="uk-UA" sz="1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423938795"/>
                  </a:ext>
                </a:extLst>
              </a:tr>
              <a:tr h="13881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Рециклінг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770431844"/>
                  </a:ext>
                </a:extLst>
              </a:tr>
              <a:tr h="12519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Управління агровідходами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201068630"/>
                  </a:ext>
                </a:extLst>
              </a:tr>
              <a:tr h="12939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Вертикальне фермерство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283430421"/>
                  </a:ext>
                </a:extLst>
              </a:tr>
              <a:tr h="14857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r>
                        <a:rPr lang="uk-UA" sz="1000" u="none" strike="noStrike" dirty="0" err="1" smtClean="0">
                          <a:effectLst/>
                        </a:rPr>
                        <a:t>Кібер</a:t>
                      </a:r>
                      <a:r>
                        <a:rPr lang="uk-UA" sz="1000" u="none" strike="noStrike" dirty="0" smtClean="0">
                          <a:effectLst/>
                        </a:rPr>
                        <a:t>-простір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205589087"/>
                  </a:ext>
                </a:extLst>
              </a:tr>
              <a:tr h="174569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Інтегрована цифровізація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257566771"/>
                  </a:ext>
                </a:extLst>
              </a:tr>
              <a:tr h="16344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ЕКО-ПІДПРИЄМНИЦТВО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121672946"/>
                  </a:ext>
                </a:extLst>
              </a:tr>
              <a:tr h="12939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Кібербезпечна інфраструктура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162380777"/>
                  </a:ext>
                </a:extLst>
              </a:tr>
              <a:tr h="11452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Управління кіберризиками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98894378"/>
                  </a:ext>
                </a:extLst>
              </a:tr>
              <a:tr h="14562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Екологізація логістики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701904147"/>
                  </a:ext>
                </a:extLst>
              </a:tr>
              <a:tr h="12133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Безпека е-бізнесу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684025819"/>
                  </a:ext>
                </a:extLst>
              </a:tr>
              <a:tr h="12133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Стійке енергозбереження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523779339"/>
                  </a:ext>
                </a:extLst>
              </a:tr>
              <a:tr h="12133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>
                          <a:effectLst/>
                        </a:rPr>
                        <a:t>Гармонія торгівлі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071175338"/>
                  </a:ext>
                </a:extLst>
              </a:tr>
              <a:tr h="11713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Інформаційна економіка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587098664"/>
                  </a:ext>
                </a:extLst>
              </a:tr>
              <a:tr h="11327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Екологічна безпека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147403228"/>
                  </a:ext>
                </a:extLst>
              </a:tr>
              <a:tr h="15538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Кібербезпека 2025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007868686"/>
                  </a:ext>
                </a:extLst>
              </a:tr>
              <a:tr h="11838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AgroVision23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02010434"/>
                  </a:ext>
                </a:extLst>
              </a:tr>
              <a:tr h="1157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Stori2025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290668738"/>
                  </a:ext>
                </a:extLst>
              </a:tr>
              <a:tr h="14176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Цифровізація ритейлу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035607538"/>
                  </a:ext>
                </a:extLst>
              </a:tr>
              <a:tr h="11032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Ефективна торгівля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725134589"/>
                  </a:ext>
                </a:extLst>
              </a:tr>
              <a:tr h="17286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Екологічне підприємництво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555676951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Ризики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849457173"/>
                  </a:ext>
                </a:extLst>
              </a:tr>
              <a:tr h="133707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Роль ІКТ  в волонтерстві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834089542"/>
                  </a:ext>
                </a:extLst>
              </a:tr>
              <a:tr h="115774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Аналіз розвитку ІКТ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338310038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Мереживо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01980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Голубий океан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172149452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</a:rPr>
                        <a:t>SMART-</a:t>
                      </a:r>
                      <a:r>
                        <a:rPr lang="uk-UA" sz="1000" u="none" strike="noStrike">
                          <a:effectLst/>
                        </a:rPr>
                        <a:t>місто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073527323"/>
                  </a:ext>
                </a:extLst>
              </a:tr>
              <a:tr h="11452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Тихий вечір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198740684"/>
                  </a:ext>
                </a:extLst>
              </a:tr>
              <a:tr h="1609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>
                          <a:effectLst/>
                        </a:rPr>
                        <a:t>Світло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919659899"/>
                  </a:ext>
                </a:extLst>
              </a:tr>
              <a:tr h="85128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r>
                        <a:rPr lang="uk-UA" sz="1000" u="none" strike="noStrike" dirty="0" smtClean="0">
                          <a:effectLst/>
                        </a:rPr>
                        <a:t>1829-НК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531432152"/>
                  </a:ext>
                </a:extLst>
              </a:tr>
              <a:tr h="1276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Я_</a:t>
                      </a:r>
                      <a:r>
                        <a:rPr lang="en-US" sz="1000" u="none" strike="noStrike" dirty="0" smtClean="0">
                          <a:effectLst/>
                        </a:rPr>
                        <a:t>rtl_17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487711783"/>
                  </a:ext>
                </a:extLst>
              </a:tr>
              <a:tr h="1276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Е-Бізнес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573718761"/>
                  </a:ext>
                </a:extLst>
              </a:tr>
              <a:tr h="126897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 err="1" smtClean="0">
                          <a:effectLst/>
                        </a:rPr>
                        <a:t>Глобал_еко_бізнес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03" marR="1703" marT="1703" marB="0" anchor="b"/>
                </a:tc>
                <a:extLst>
                  <a:ext uri="{0D108BD9-81ED-4DB2-BD59-A6C34878D82A}">
                    <a16:rowId xmlns:a16="http://schemas.microsoft.com/office/drawing/2014/main" xmlns="" val="3752195200"/>
                  </a:ext>
                </a:extLst>
              </a:tr>
              <a:tr h="178393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 smtClean="0">
                          <a:effectLst/>
                        </a:rPr>
                        <a:t>123_ХХ</a:t>
                      </a:r>
                      <a:r>
                        <a:rPr lang="en-US" sz="1000" u="none" strike="noStrike" dirty="0" smtClean="0">
                          <a:effectLst/>
                        </a:rPr>
                        <a:t>L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03" marR="1703" marT="1703" marB="0" anchor="b"/>
                </a:tc>
                <a:extLst>
                  <a:ext uri="{0D108BD9-81ED-4DB2-BD59-A6C34878D82A}">
                    <a16:rowId xmlns:a16="http://schemas.microsoft.com/office/drawing/2014/main" xmlns="" val="4001771400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Караван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125895258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 smtClean="0">
                          <a:effectLst/>
                        </a:rPr>
                        <a:t>Екопідприємництво</a:t>
                      </a:r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b"/>
                </a:tc>
                <a:extLst>
                  <a:ext uri="{0D108BD9-81ED-4DB2-BD59-A6C34878D82A}">
                    <a16:rowId xmlns:a16="http://schemas.microsoft.com/office/drawing/2014/main" xmlns="" val="1343013043"/>
                  </a:ext>
                </a:extLst>
              </a:tr>
              <a:tr h="127692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>
                          <a:effectLst/>
                        </a:rPr>
                        <a:t>Лаванда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843710437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Бізнесова Україна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2625875474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Цифровізація підприємництва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3447261907"/>
                  </a:ext>
                </a:extLst>
              </a:tr>
              <a:tr h="39840"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dirty="0" smtClean="0">
                          <a:effectLst/>
                        </a:rPr>
                        <a:t>Війна і бізнес</a:t>
                      </a:r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03" marR="1703" marT="1703" marB="0" anchor="ctr"/>
                </a:tc>
                <a:extLst>
                  <a:ext uri="{0D108BD9-81ED-4DB2-BD59-A6C34878D82A}">
                    <a16:rowId xmlns:a16="http://schemas.microsoft.com/office/drawing/2014/main" xmlns="" val="1817553701"/>
                  </a:ext>
                </a:extLst>
              </a:tr>
            </a:tbl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001601877"/>
              </p:ext>
            </p:extLst>
          </p:nvPr>
        </p:nvGraphicFramePr>
        <p:xfrm>
          <a:off x="323528" y="3385840"/>
          <a:ext cx="5352256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Стрелка вправо 14"/>
          <p:cNvSpPr/>
          <p:nvPr/>
        </p:nvSpPr>
        <p:spPr>
          <a:xfrm rot="20136538">
            <a:off x="2540173" y="46895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16" name="Группа 15"/>
          <p:cNvGrpSpPr/>
          <p:nvPr/>
        </p:nvGrpSpPr>
        <p:grpSpPr>
          <a:xfrm>
            <a:off x="1979712" y="3429000"/>
            <a:ext cx="1296144" cy="1152128"/>
            <a:chOff x="3295505" y="0"/>
            <a:chExt cx="2056750" cy="205675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7" name="Овал 16"/>
            <p:cNvSpPr/>
            <p:nvPr/>
          </p:nvSpPr>
          <p:spPr>
            <a:xfrm>
              <a:off x="3295505" y="0"/>
              <a:ext cx="2056750" cy="205675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Овал 4"/>
            <p:cNvSpPr txBox="1"/>
            <p:nvPr/>
          </p:nvSpPr>
          <p:spPr>
            <a:xfrm>
              <a:off x="3596709" y="301204"/>
              <a:ext cx="1454342" cy="14543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200" kern="1200" dirty="0" smtClean="0">
                  <a:solidFill>
                    <a:schemeClr val="tx2"/>
                  </a:solidFill>
                </a:rPr>
                <a:t>25%</a:t>
              </a:r>
              <a:endParaRPr lang="uk-UA" sz="2200" kern="1200" noProof="0" dirty="0">
                <a:solidFill>
                  <a:schemeClr val="tx2"/>
                </a:solidFill>
              </a:endParaRPr>
            </a:p>
          </p:txBody>
        </p:sp>
      </p:grpSp>
      <p:pic>
        <p:nvPicPr>
          <p:cNvPr id="19" name="Picture 6" descr="undefine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4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130821"/>
            <a:ext cx="7772400" cy="1794123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6.06 – наступна зустріч членів комісії на предмет обговорення результатів рецензування</a:t>
            </a:r>
            <a:endParaRPr lang="uk-UA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55576" y="3284984"/>
            <a:ext cx="8208912" cy="179412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 smtClean="0"/>
              <a:t>11.06 – другий тур конкурсу (підсумкова конференція)</a:t>
            </a:r>
            <a:endParaRPr lang="uk-UA" sz="2400" dirty="0"/>
          </a:p>
        </p:txBody>
      </p:sp>
      <p:pic>
        <p:nvPicPr>
          <p:cNvPr id="5" name="Picture 6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696986" cy="161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7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497</TotalTime>
  <Words>269</Words>
  <Application>Microsoft Office PowerPoint</Application>
  <PresentationFormat>Екран (4:3)</PresentationFormat>
  <Paragraphs>81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Сектор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6.06 – наступна зустріч членів комісії на предмет обговорення результатів рецензування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DEK-0001</cp:lastModifiedBy>
  <cp:revision>11</cp:revision>
  <dcterms:created xsi:type="dcterms:W3CDTF">2025-05-31T11:28:40Z</dcterms:created>
  <dcterms:modified xsi:type="dcterms:W3CDTF">2025-06-02T09:33:31Z</dcterms:modified>
</cp:coreProperties>
</file>