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329" r:id="rId2"/>
    <p:sldId id="322" r:id="rId3"/>
    <p:sldId id="285" r:id="rId4"/>
    <p:sldId id="297" r:id="rId5"/>
    <p:sldId id="307" r:id="rId6"/>
    <p:sldId id="298" r:id="rId7"/>
    <p:sldId id="299" r:id="rId8"/>
    <p:sldId id="301" r:id="rId9"/>
    <p:sldId id="302" r:id="rId10"/>
    <p:sldId id="323" r:id="rId11"/>
    <p:sldId id="310" r:id="rId12"/>
    <p:sldId id="328" r:id="rId13"/>
  </p:sldIdLst>
  <p:sldSz cx="9144000" cy="5143500" type="screen16x9"/>
  <p:notesSz cx="6858000" cy="9144000"/>
  <p:defaultTextStyle>
    <a:defPPr>
      <a:defRPr lang="en-US"/>
    </a:defPPr>
    <a:lvl1pPr marL="0" algn="l" defTabSz="685530" rtl="0" eaLnBrk="1" latinLnBrk="0" hangingPunct="1">
      <a:defRPr sz="1300" kern="1200">
        <a:solidFill>
          <a:schemeClr val="tx1"/>
        </a:solidFill>
        <a:latin typeface="+mn-lt"/>
        <a:ea typeface="+mn-ea"/>
        <a:cs typeface="+mn-cs"/>
      </a:defRPr>
    </a:lvl1pPr>
    <a:lvl2pPr marL="342765" algn="l" defTabSz="685530" rtl="0" eaLnBrk="1" latinLnBrk="0" hangingPunct="1">
      <a:defRPr sz="1300" kern="1200">
        <a:solidFill>
          <a:schemeClr val="tx1"/>
        </a:solidFill>
        <a:latin typeface="+mn-lt"/>
        <a:ea typeface="+mn-ea"/>
        <a:cs typeface="+mn-cs"/>
      </a:defRPr>
    </a:lvl2pPr>
    <a:lvl3pPr marL="685530" algn="l" defTabSz="685530" rtl="0" eaLnBrk="1" latinLnBrk="0" hangingPunct="1">
      <a:defRPr sz="1300" kern="1200">
        <a:solidFill>
          <a:schemeClr val="tx1"/>
        </a:solidFill>
        <a:latin typeface="+mn-lt"/>
        <a:ea typeface="+mn-ea"/>
        <a:cs typeface="+mn-cs"/>
      </a:defRPr>
    </a:lvl3pPr>
    <a:lvl4pPr marL="1028296" algn="l" defTabSz="685530" rtl="0" eaLnBrk="1" latinLnBrk="0" hangingPunct="1">
      <a:defRPr sz="1300" kern="1200">
        <a:solidFill>
          <a:schemeClr val="tx1"/>
        </a:solidFill>
        <a:latin typeface="+mn-lt"/>
        <a:ea typeface="+mn-ea"/>
        <a:cs typeface="+mn-cs"/>
      </a:defRPr>
    </a:lvl4pPr>
    <a:lvl5pPr marL="1371061" algn="l" defTabSz="685530" rtl="0" eaLnBrk="1" latinLnBrk="0" hangingPunct="1">
      <a:defRPr sz="1300" kern="1200">
        <a:solidFill>
          <a:schemeClr val="tx1"/>
        </a:solidFill>
        <a:latin typeface="+mn-lt"/>
        <a:ea typeface="+mn-ea"/>
        <a:cs typeface="+mn-cs"/>
      </a:defRPr>
    </a:lvl5pPr>
    <a:lvl6pPr marL="1713827" algn="l" defTabSz="685530" rtl="0" eaLnBrk="1" latinLnBrk="0" hangingPunct="1">
      <a:defRPr sz="1300" kern="1200">
        <a:solidFill>
          <a:schemeClr val="tx1"/>
        </a:solidFill>
        <a:latin typeface="+mn-lt"/>
        <a:ea typeface="+mn-ea"/>
        <a:cs typeface="+mn-cs"/>
      </a:defRPr>
    </a:lvl6pPr>
    <a:lvl7pPr marL="2056592" algn="l" defTabSz="685530" rtl="0" eaLnBrk="1" latinLnBrk="0" hangingPunct="1">
      <a:defRPr sz="1300" kern="1200">
        <a:solidFill>
          <a:schemeClr val="tx1"/>
        </a:solidFill>
        <a:latin typeface="+mn-lt"/>
        <a:ea typeface="+mn-ea"/>
        <a:cs typeface="+mn-cs"/>
      </a:defRPr>
    </a:lvl7pPr>
    <a:lvl8pPr marL="2399357" algn="l" defTabSz="685530" rtl="0" eaLnBrk="1" latinLnBrk="0" hangingPunct="1">
      <a:defRPr sz="1300" kern="1200">
        <a:solidFill>
          <a:schemeClr val="tx1"/>
        </a:solidFill>
        <a:latin typeface="+mn-lt"/>
        <a:ea typeface="+mn-ea"/>
        <a:cs typeface="+mn-cs"/>
      </a:defRPr>
    </a:lvl8pPr>
    <a:lvl9pPr marL="2742122" algn="l" defTabSz="68553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33" userDrawn="1">
          <p15:clr>
            <a:srgbClr val="A4A3A4"/>
          </p15:clr>
        </p15:guide>
        <p15:guide id="3" orient="horz" pos="1620">
          <p15:clr>
            <a:srgbClr val="A4A3A4"/>
          </p15:clr>
        </p15:guide>
        <p15:guide id="4" pos="2862">
          <p15:clr>
            <a:srgbClr val="A4A3A4"/>
          </p15:clr>
        </p15:guide>
        <p15:guide id="5" orient="horz" pos="6">
          <p15:clr>
            <a:srgbClr val="A4A3A4"/>
          </p15:clr>
        </p15:guide>
        <p15:guide id="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E4"/>
    <a:srgbClr val="B3E9FF"/>
    <a:srgbClr val="000000"/>
    <a:srgbClr val="A6CE39"/>
    <a:srgbClr val="2E3192"/>
    <a:srgbClr val="E6E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Стиль із теми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7371" autoAdjust="0"/>
  </p:normalViewPr>
  <p:slideViewPr>
    <p:cSldViewPr snapToGrid="0" snapToObjects="1" showGuides="1">
      <p:cViewPr varScale="1">
        <p:scale>
          <a:sx n="75" d="100"/>
          <a:sy n="75" d="100"/>
        </p:scale>
        <p:origin x="-108" y="-1218"/>
      </p:cViewPr>
      <p:guideLst>
        <p:guide orient="horz" pos="4320"/>
        <p:guide orient="horz" pos="1620"/>
        <p:guide orient="horz" pos="6"/>
        <p:guide pos="7633"/>
        <p:guide pos="2862"/>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1" d="100"/>
          <a:sy n="91" d="100"/>
        </p:scale>
        <p:origin x="328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FC7C-0376-E44D-ACA0-D60DC10B59F7}" type="datetimeFigureOut">
              <a:rPr lang="en-US" smtClean="0"/>
              <a:t>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6CEB7-CA9E-364F-BFA0-4F3CF7BA902C}" type="slidenum">
              <a:rPr lang="en-US" smtClean="0"/>
              <a:t>‹№›</a:t>
            </a:fld>
            <a:endParaRPr lang="en-US"/>
          </a:p>
        </p:txBody>
      </p:sp>
    </p:spTree>
    <p:extLst>
      <p:ext uri="{BB962C8B-B14F-4D97-AF65-F5344CB8AC3E}">
        <p14:creationId xmlns:p14="http://schemas.microsoft.com/office/powerpoint/2010/main" val="198628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90824-AAFA-48DE-B943-DF3C7D4789A1}" type="datetimeFigureOut">
              <a:rPr lang="uk-UA" smtClean="0"/>
              <a:t>01.02.2024</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8E712-21E5-41CF-B553-D8E46DFAD13A}" type="slidenum">
              <a:rPr lang="uk-UA" smtClean="0"/>
              <a:t>‹№›</a:t>
            </a:fld>
            <a:endParaRPr lang="uk-UA"/>
          </a:p>
        </p:txBody>
      </p:sp>
    </p:spTree>
    <p:extLst>
      <p:ext uri="{BB962C8B-B14F-4D97-AF65-F5344CB8AC3E}">
        <p14:creationId xmlns:p14="http://schemas.microsoft.com/office/powerpoint/2010/main" val="328018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1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901180" cy="5143500"/>
          </a:xfrm>
        </p:spPr>
        <p:txBody>
          <a:bodyPr>
            <a:normAutofit/>
          </a:bodyPr>
          <a:lstStyle>
            <a:lvl1pPr>
              <a:defRPr sz="1100"/>
            </a:lvl1pPr>
          </a:lstStyle>
          <a:p>
            <a:r>
              <a:rPr lang="uk-UA" smtClean="0"/>
              <a:t>Клацніть піктограму, щоб додати зображення</a:t>
            </a:r>
            <a:endParaRPr lang="en-US"/>
          </a:p>
        </p:txBody>
      </p:sp>
    </p:spTree>
    <p:extLst>
      <p:ext uri="{BB962C8B-B14F-4D97-AF65-F5344CB8AC3E}">
        <p14:creationId xmlns:p14="http://schemas.microsoft.com/office/powerpoint/2010/main" val="49698774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6242820" y="0"/>
            <a:ext cx="2901180" cy="5143500"/>
          </a:xfrm>
        </p:spPr>
        <p:txBody>
          <a:bodyPr>
            <a:normAutofit/>
          </a:bodyPr>
          <a:lstStyle>
            <a:lvl1pPr>
              <a:defRPr sz="1100"/>
            </a:lvl1pPr>
          </a:lstStyle>
          <a:p>
            <a:r>
              <a:rPr lang="uk-UA" smtClean="0"/>
              <a:t>Клацніть піктограму, щоб додати зображення</a:t>
            </a:r>
            <a:endParaRPr lang="en-US"/>
          </a:p>
        </p:txBody>
      </p:sp>
    </p:spTree>
    <p:extLst>
      <p:ext uri="{BB962C8B-B14F-4D97-AF65-F5344CB8AC3E}">
        <p14:creationId xmlns:p14="http://schemas.microsoft.com/office/powerpoint/2010/main" val="135951218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Placeholder">
    <p:spTree>
      <p:nvGrpSpPr>
        <p:cNvPr id="1" name=""/>
        <p:cNvGrpSpPr/>
        <p:nvPr/>
      </p:nvGrpSpPr>
      <p:grpSpPr>
        <a:xfrm>
          <a:off x="0" y="0"/>
          <a:ext cx="0" cy="0"/>
          <a:chOff x="0" y="0"/>
          <a:chExt cx="0" cy="0"/>
        </a:xfrm>
      </p:grpSpPr>
      <p:sp>
        <p:nvSpPr>
          <p:cNvPr id="11" name="Picture Placeholder 2"/>
          <p:cNvSpPr>
            <a:spLocks noGrp="1"/>
          </p:cNvSpPr>
          <p:nvPr>
            <p:ph type="pic" sz="quarter" idx="11"/>
          </p:nvPr>
        </p:nvSpPr>
        <p:spPr>
          <a:xfrm>
            <a:off x="658248" y="2275655"/>
            <a:ext cx="2365335" cy="2374569"/>
          </a:xfrm>
        </p:spPr>
        <p:txBody>
          <a:bodyPr>
            <a:normAutofit/>
          </a:bodyPr>
          <a:lstStyle>
            <a:lvl1pPr>
              <a:defRPr sz="1100"/>
            </a:lvl1pPr>
          </a:lstStyle>
          <a:p>
            <a:r>
              <a:rPr lang="uk-UA" smtClean="0"/>
              <a:t>Клацніть піктограму, щоб додати зображення</a:t>
            </a:r>
            <a:endParaRPr lang="en-US"/>
          </a:p>
        </p:txBody>
      </p:sp>
      <p:sp>
        <p:nvSpPr>
          <p:cNvPr id="12" name="Picture Placeholder 2"/>
          <p:cNvSpPr>
            <a:spLocks noGrp="1"/>
          </p:cNvSpPr>
          <p:nvPr>
            <p:ph type="pic" sz="quarter" idx="12"/>
          </p:nvPr>
        </p:nvSpPr>
        <p:spPr>
          <a:xfrm>
            <a:off x="3404646" y="2275655"/>
            <a:ext cx="2365335" cy="2374569"/>
          </a:xfrm>
        </p:spPr>
        <p:txBody>
          <a:bodyPr>
            <a:normAutofit/>
          </a:bodyPr>
          <a:lstStyle>
            <a:lvl1pPr>
              <a:defRPr sz="1100"/>
            </a:lvl1pPr>
          </a:lstStyle>
          <a:p>
            <a:r>
              <a:rPr lang="uk-UA" smtClean="0"/>
              <a:t>Клацніть піктограму, щоб додати зображення</a:t>
            </a:r>
            <a:endParaRPr lang="en-US"/>
          </a:p>
        </p:txBody>
      </p:sp>
      <p:sp>
        <p:nvSpPr>
          <p:cNvPr id="13" name="Picture Placeholder 2"/>
          <p:cNvSpPr>
            <a:spLocks noGrp="1"/>
          </p:cNvSpPr>
          <p:nvPr>
            <p:ph type="pic" sz="quarter" idx="13"/>
          </p:nvPr>
        </p:nvSpPr>
        <p:spPr>
          <a:xfrm>
            <a:off x="6151043" y="2275655"/>
            <a:ext cx="2365335" cy="2374569"/>
          </a:xfrm>
        </p:spPr>
        <p:txBody>
          <a:bodyPr>
            <a:normAutofit/>
          </a:bodyPr>
          <a:lstStyle>
            <a:lvl1pPr>
              <a:defRPr sz="1100"/>
            </a:lvl1pPr>
          </a:lstStyle>
          <a:p>
            <a:r>
              <a:rPr lang="uk-UA" smtClean="0"/>
              <a:t>Клацніть піктограму, щоб додати зображення</a:t>
            </a:r>
            <a:endParaRPr lang="en-US"/>
          </a:p>
        </p:txBody>
      </p:sp>
    </p:spTree>
    <p:extLst>
      <p:ext uri="{BB962C8B-B14F-4D97-AF65-F5344CB8AC3E}">
        <p14:creationId xmlns:p14="http://schemas.microsoft.com/office/powerpoint/2010/main" val="102178481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laceholder">
    <p:spTree>
      <p:nvGrpSpPr>
        <p:cNvPr id="1" name=""/>
        <p:cNvGrpSpPr/>
        <p:nvPr/>
      </p:nvGrpSpPr>
      <p:grpSpPr>
        <a:xfrm>
          <a:off x="0" y="0"/>
          <a:ext cx="0" cy="0"/>
          <a:chOff x="0" y="0"/>
          <a:chExt cx="0" cy="0"/>
        </a:xfrm>
      </p:grpSpPr>
      <p:sp>
        <p:nvSpPr>
          <p:cNvPr id="4" name="Picture Placeholder 2"/>
          <p:cNvSpPr>
            <a:spLocks noGrp="1"/>
          </p:cNvSpPr>
          <p:nvPr>
            <p:ph type="pic" sz="quarter" idx="11"/>
          </p:nvPr>
        </p:nvSpPr>
        <p:spPr>
          <a:xfrm>
            <a:off x="0" y="3095626"/>
            <a:ext cx="9144001" cy="2047875"/>
          </a:xfrm>
        </p:spPr>
        <p:txBody>
          <a:bodyPr>
            <a:normAutofit/>
          </a:bodyPr>
          <a:lstStyle>
            <a:lvl1pPr>
              <a:defRPr sz="1100"/>
            </a:lvl1pPr>
          </a:lstStyle>
          <a:p>
            <a:r>
              <a:rPr lang="uk-UA" smtClean="0"/>
              <a:t>Клацніть піктограму, щоб додати зображення</a:t>
            </a:r>
            <a:endParaRPr lang="en-US"/>
          </a:p>
        </p:txBody>
      </p:sp>
    </p:spTree>
    <p:extLst>
      <p:ext uri="{BB962C8B-B14F-4D97-AF65-F5344CB8AC3E}">
        <p14:creationId xmlns:p14="http://schemas.microsoft.com/office/powerpoint/2010/main" val="179429253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34275" tIns="17137" rIns="34275" bIns="17137"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34275" tIns="17137" rIns="34275" bIns="17137"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extLst>
      <p:ext uri="{BB962C8B-B14F-4D97-AF65-F5344CB8AC3E}">
        <p14:creationId xmlns:p14="http://schemas.microsoft.com/office/powerpoint/2010/main" val="1784639529"/>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 id="2147483679" r:id="rId4"/>
    <p:sldLayoutId id="2147483680" r:id="rId5"/>
  </p:sldLayoutIdLst>
  <p:txStyles>
    <p:titleStyle>
      <a:lvl1pPr algn="l" defTabSz="685496" rtl="0" eaLnBrk="1" latinLnBrk="0" hangingPunct="1">
        <a:lnSpc>
          <a:spcPct val="90000"/>
        </a:lnSpc>
        <a:spcBef>
          <a:spcPct val="0"/>
        </a:spcBef>
        <a:buNone/>
        <a:defRPr sz="2500" b="0" i="0" kern="1200">
          <a:solidFill>
            <a:schemeClr val="tx1"/>
          </a:solidFill>
          <a:latin typeface="Montserrat Light" charset="0"/>
          <a:ea typeface="Montserrat Light" charset="0"/>
          <a:cs typeface="Montserrat Light" charset="0"/>
        </a:defRPr>
      </a:lvl1pPr>
    </p:titleStyle>
    <p:bodyStyle>
      <a:lvl1pPr marL="0" indent="0" algn="l" defTabSz="685496" rtl="0" eaLnBrk="1" latinLnBrk="0" hangingPunct="1">
        <a:lnSpc>
          <a:spcPct val="90000"/>
        </a:lnSpc>
        <a:spcBef>
          <a:spcPts val="750"/>
        </a:spcBef>
        <a:buFont typeface="Arial" panose="020B0604020202020204" pitchFamily="34" charset="0"/>
        <a:buNone/>
        <a:defRPr sz="1600" b="0" i="0" kern="1200">
          <a:solidFill>
            <a:schemeClr val="tx1"/>
          </a:solidFill>
          <a:latin typeface="Montserrat Light" charset="0"/>
          <a:ea typeface="Montserrat Light" charset="0"/>
          <a:cs typeface="Montserrat Light" charset="0"/>
        </a:defRPr>
      </a:lvl1pPr>
      <a:lvl2pPr marL="342749" indent="0" algn="l" defTabSz="685496" rtl="0" eaLnBrk="1" latinLnBrk="0" hangingPunct="1">
        <a:lnSpc>
          <a:spcPct val="90000"/>
        </a:lnSpc>
        <a:spcBef>
          <a:spcPts val="375"/>
        </a:spcBef>
        <a:buFont typeface="Arial" panose="020B0604020202020204" pitchFamily="34" charset="0"/>
        <a:buNone/>
        <a:defRPr sz="1300" b="0" i="0" kern="1200">
          <a:solidFill>
            <a:schemeClr val="tx1"/>
          </a:solidFill>
          <a:latin typeface="Montserrat Light" charset="0"/>
          <a:ea typeface="Montserrat Light" charset="0"/>
          <a:cs typeface="Montserrat Light" charset="0"/>
        </a:defRPr>
      </a:lvl2pPr>
      <a:lvl3pPr marL="685496" indent="0" algn="l" defTabSz="685496" rtl="0" eaLnBrk="1" latinLnBrk="0" hangingPunct="1">
        <a:lnSpc>
          <a:spcPct val="90000"/>
        </a:lnSpc>
        <a:spcBef>
          <a:spcPts val="375"/>
        </a:spcBef>
        <a:buFont typeface="Arial" panose="020B0604020202020204" pitchFamily="34" charset="0"/>
        <a:buNone/>
        <a:defRPr sz="1100" b="0" i="0" kern="1200">
          <a:solidFill>
            <a:schemeClr val="tx1"/>
          </a:solidFill>
          <a:latin typeface="Montserrat Light" charset="0"/>
          <a:ea typeface="Montserrat Light" charset="0"/>
          <a:cs typeface="Montserrat Light" charset="0"/>
        </a:defRPr>
      </a:lvl3pPr>
      <a:lvl4pPr marL="1028245" indent="0" algn="l" defTabSz="685496" rtl="0" eaLnBrk="1" latinLnBrk="0" hangingPunct="1">
        <a:lnSpc>
          <a:spcPct val="90000"/>
        </a:lnSpc>
        <a:spcBef>
          <a:spcPts val="375"/>
        </a:spcBef>
        <a:buFont typeface="Arial" panose="020B0604020202020204" pitchFamily="34" charset="0"/>
        <a:buNone/>
        <a:defRPr sz="900" b="0" i="0" kern="1200">
          <a:solidFill>
            <a:schemeClr val="tx1"/>
          </a:solidFill>
          <a:latin typeface="Montserrat Light" charset="0"/>
          <a:ea typeface="Montserrat Light" charset="0"/>
          <a:cs typeface="Montserrat Light" charset="0"/>
        </a:defRPr>
      </a:lvl4pPr>
      <a:lvl5pPr marL="1370992" indent="0" algn="l" defTabSz="685496" rtl="0" eaLnBrk="1" latinLnBrk="0" hangingPunct="1">
        <a:lnSpc>
          <a:spcPct val="90000"/>
        </a:lnSpc>
        <a:spcBef>
          <a:spcPts val="375"/>
        </a:spcBef>
        <a:buFont typeface="Arial" panose="020B0604020202020204" pitchFamily="34" charset="0"/>
        <a:buNone/>
        <a:defRPr sz="900" b="0" i="0" kern="1200">
          <a:solidFill>
            <a:schemeClr val="tx1"/>
          </a:solidFill>
          <a:latin typeface="Montserrat Light" charset="0"/>
          <a:ea typeface="Montserrat Light" charset="0"/>
          <a:cs typeface="Montserrat Light" charset="0"/>
        </a:defRPr>
      </a:lvl5pPr>
      <a:lvl6pPr marL="1885115"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863"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611"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360"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496" rtl="0" eaLnBrk="1" latinLnBrk="0" hangingPunct="1">
        <a:defRPr sz="1300" kern="1200">
          <a:solidFill>
            <a:schemeClr val="tx1"/>
          </a:solidFill>
          <a:latin typeface="+mn-lt"/>
          <a:ea typeface="+mn-ea"/>
          <a:cs typeface="+mn-cs"/>
        </a:defRPr>
      </a:lvl1pPr>
      <a:lvl2pPr marL="342749" algn="l" defTabSz="685496" rtl="0" eaLnBrk="1" latinLnBrk="0" hangingPunct="1">
        <a:defRPr sz="1300" kern="1200">
          <a:solidFill>
            <a:schemeClr val="tx1"/>
          </a:solidFill>
          <a:latin typeface="+mn-lt"/>
          <a:ea typeface="+mn-ea"/>
          <a:cs typeface="+mn-cs"/>
        </a:defRPr>
      </a:lvl2pPr>
      <a:lvl3pPr marL="685496" algn="l" defTabSz="685496" rtl="0" eaLnBrk="1" latinLnBrk="0" hangingPunct="1">
        <a:defRPr sz="1300" kern="1200">
          <a:solidFill>
            <a:schemeClr val="tx1"/>
          </a:solidFill>
          <a:latin typeface="+mn-lt"/>
          <a:ea typeface="+mn-ea"/>
          <a:cs typeface="+mn-cs"/>
        </a:defRPr>
      </a:lvl3pPr>
      <a:lvl4pPr marL="1028245" algn="l" defTabSz="685496" rtl="0" eaLnBrk="1" latinLnBrk="0" hangingPunct="1">
        <a:defRPr sz="1300" kern="1200">
          <a:solidFill>
            <a:schemeClr val="tx1"/>
          </a:solidFill>
          <a:latin typeface="+mn-lt"/>
          <a:ea typeface="+mn-ea"/>
          <a:cs typeface="+mn-cs"/>
        </a:defRPr>
      </a:lvl4pPr>
      <a:lvl5pPr marL="1370992" algn="l" defTabSz="685496" rtl="0" eaLnBrk="1" latinLnBrk="0" hangingPunct="1">
        <a:defRPr sz="1300" kern="1200">
          <a:solidFill>
            <a:schemeClr val="tx1"/>
          </a:solidFill>
          <a:latin typeface="+mn-lt"/>
          <a:ea typeface="+mn-ea"/>
          <a:cs typeface="+mn-cs"/>
        </a:defRPr>
      </a:lvl5pPr>
      <a:lvl6pPr marL="1713741" algn="l" defTabSz="685496" rtl="0" eaLnBrk="1" latinLnBrk="0" hangingPunct="1">
        <a:defRPr sz="1300" kern="1200">
          <a:solidFill>
            <a:schemeClr val="tx1"/>
          </a:solidFill>
          <a:latin typeface="+mn-lt"/>
          <a:ea typeface="+mn-ea"/>
          <a:cs typeface="+mn-cs"/>
        </a:defRPr>
      </a:lvl6pPr>
      <a:lvl7pPr marL="2056489" algn="l" defTabSz="685496" rtl="0" eaLnBrk="1" latinLnBrk="0" hangingPunct="1">
        <a:defRPr sz="1300" kern="1200">
          <a:solidFill>
            <a:schemeClr val="tx1"/>
          </a:solidFill>
          <a:latin typeface="+mn-lt"/>
          <a:ea typeface="+mn-ea"/>
          <a:cs typeface="+mn-cs"/>
        </a:defRPr>
      </a:lvl7pPr>
      <a:lvl8pPr marL="2399237" algn="l" defTabSz="685496" rtl="0" eaLnBrk="1" latinLnBrk="0" hangingPunct="1">
        <a:defRPr sz="1300" kern="1200">
          <a:solidFill>
            <a:schemeClr val="tx1"/>
          </a:solidFill>
          <a:latin typeface="+mn-lt"/>
          <a:ea typeface="+mn-ea"/>
          <a:cs typeface="+mn-cs"/>
        </a:defRPr>
      </a:lvl8pPr>
      <a:lvl9pPr marL="2741985" algn="l" defTabSz="68549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увати 1"/>
          <p:cNvGrpSpPr/>
          <p:nvPr/>
        </p:nvGrpSpPr>
        <p:grpSpPr>
          <a:xfrm>
            <a:off x="361023" y="170194"/>
            <a:ext cx="8421954" cy="4803112"/>
            <a:chOff x="361023" y="161924"/>
            <a:chExt cx="8421954" cy="4803112"/>
          </a:xfrm>
        </p:grpSpPr>
        <p:grpSp>
          <p:nvGrpSpPr>
            <p:cNvPr id="6" name="Групувати 5"/>
            <p:cNvGrpSpPr/>
            <p:nvPr/>
          </p:nvGrpSpPr>
          <p:grpSpPr>
            <a:xfrm>
              <a:off x="801211" y="752607"/>
              <a:ext cx="7541579" cy="4212429"/>
              <a:chOff x="799942" y="171449"/>
              <a:chExt cx="7541579" cy="4212429"/>
            </a:xfrm>
          </p:grpSpPr>
          <p:pic>
            <p:nvPicPr>
              <p:cNvPr id="3" name="Picture 2" descr="Історичне фото Львівської політехніки"/>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0"/>
                        </a14:imgEffect>
                      </a14:imgLayer>
                    </a14:imgProps>
                  </a:ext>
                  <a:ext uri="{28A0092B-C50C-407E-A947-70E740481C1C}">
                    <a14:useLocalDpi xmlns:a14="http://schemas.microsoft.com/office/drawing/2010/main"/>
                  </a:ext>
                </a:extLst>
              </a:blip>
              <a:srcRect/>
              <a:stretch/>
            </p:blipFill>
            <p:spPr bwMode="auto">
              <a:xfrm>
                <a:off x="4500116" y="171449"/>
                <a:ext cx="3841405" cy="42124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Национальный университет «Львовская политехника» — Википедия"/>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99942" y="171450"/>
                <a:ext cx="3758268" cy="421242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10"/>
            <p:cNvSpPr/>
            <p:nvPr/>
          </p:nvSpPr>
          <p:spPr>
            <a:xfrm>
              <a:off x="361023" y="161924"/>
              <a:ext cx="8421954" cy="59068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91384" tIns="45692" rIns="91384" bIns="45692" rtlCol="0" anchor="ctr">
              <a:spAutoFit/>
            </a:bodyPr>
            <a:lstStyle/>
            <a:p>
              <a:pPr algn="ctr">
                <a:lnSpc>
                  <a:spcPct val="114000"/>
                </a:lnSpc>
                <a:tabLst>
                  <a:tab pos="126745" algn="l"/>
                </a:tabLst>
              </a:pPr>
              <a:r>
                <a:rPr lang="uk-UA" sz="3100" b="1" spc="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ІСТОРІЯ ЛЬВІВСЬКОЇ ПОЛІТЕХНІКИ</a:t>
              </a:r>
            </a:p>
          </p:txBody>
        </p:sp>
      </p:grpSp>
    </p:spTree>
    <p:extLst>
      <p:ext uri="{BB962C8B-B14F-4D97-AF65-F5344CB8AC3E}">
        <p14:creationId xmlns:p14="http://schemas.microsoft.com/office/powerpoint/2010/main" val="19601098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5349" y="843479"/>
            <a:ext cx="4448176" cy="2779976"/>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2000 році Університет отримав статус національного.</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вересні 2001 р. розпочалась реорганізація структури Львівської політехніки: замість 16 факультетів створено 12 навчально-наукових інститутів. </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2007 р.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Університет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очолює професор Юрій Бобало</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8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липня 2009 року Кабінет Міністрів України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надав </a:t>
            </a:r>
            <a:r>
              <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Національному університету «Львівська політехніка»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статус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дослідницького національного вищого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навчального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закладу.</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2020 р. Університет прийняв новий стратегічний план розвитку на 5 років, в якому прописані амбітні плани та цілі.</a:t>
            </a:r>
          </a:p>
        </p:txBody>
      </p:sp>
      <p:sp>
        <p:nvSpPr>
          <p:cNvPr id="6" name="TextBox 5"/>
          <p:cNvSpPr txBox="1"/>
          <p:nvPr/>
        </p:nvSpPr>
        <p:spPr>
          <a:xfrm>
            <a:off x="354696" y="198308"/>
            <a:ext cx="5888124" cy="403941"/>
          </a:xfrm>
          <a:prstGeom prst="rect">
            <a:avLst/>
          </a:prstGeom>
          <a:noFill/>
        </p:spPr>
        <p:txBody>
          <a:bodyPr wrap="square" lIns="34275" tIns="17137" rIns="34275" bIns="17137" rtlCol="0">
            <a:spAutoFit/>
          </a:bodyPr>
          <a:lstStyle/>
          <a:p>
            <a:r>
              <a:rPr lang="en-US" sz="24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XXI </a:t>
            </a:r>
            <a:r>
              <a:rPr lang="uk-UA" sz="24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СТОЛІТТЯ</a:t>
            </a:r>
            <a:endParaRPr lang="uk-UA" sz="24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5" name="Місце для зображення 4"/>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12202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увати 15"/>
          <p:cNvGrpSpPr/>
          <p:nvPr/>
        </p:nvGrpSpPr>
        <p:grpSpPr>
          <a:xfrm>
            <a:off x="114300" y="789325"/>
            <a:ext cx="6614160" cy="3909786"/>
            <a:chOff x="-106680" y="250905"/>
            <a:chExt cx="6614160" cy="3909786"/>
          </a:xfrm>
        </p:grpSpPr>
        <p:sp>
          <p:nvSpPr>
            <p:cNvPr id="14" name="Прямокутник 13"/>
            <p:cNvSpPr/>
            <p:nvPr/>
          </p:nvSpPr>
          <p:spPr>
            <a:xfrm>
              <a:off x="-106680" y="1068150"/>
              <a:ext cx="1130887" cy="417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15" name="Прямокутник 14"/>
            <p:cNvSpPr/>
            <p:nvPr/>
          </p:nvSpPr>
          <p:spPr>
            <a:xfrm>
              <a:off x="-106680" y="1893015"/>
              <a:ext cx="1130887" cy="417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13" name="Прямокутник 12"/>
            <p:cNvSpPr/>
            <p:nvPr/>
          </p:nvSpPr>
          <p:spPr>
            <a:xfrm>
              <a:off x="-106680" y="250905"/>
              <a:ext cx="1130887" cy="417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3" name="Прямокутник 2"/>
            <p:cNvSpPr/>
            <p:nvPr/>
          </p:nvSpPr>
          <p:spPr>
            <a:xfrm>
              <a:off x="295275" y="264240"/>
              <a:ext cx="6212205" cy="3896451"/>
            </a:xfrm>
            <a:prstGeom prst="rect">
              <a:avLst/>
            </a:prstGeom>
          </p:spPr>
          <p:txBody>
            <a:bodyPr wrap="square">
              <a:spAutoFit/>
            </a:bodyPr>
            <a:lstStyle/>
            <a:p>
              <a:pPr marL="714375" indent="-714375">
                <a:lnSpc>
                  <a:spcPct val="120000"/>
                </a:lnSpc>
                <a:spcAft>
                  <a:spcPts val="2400"/>
                </a:spcAft>
                <a:tabLst>
                  <a:tab pos="714375" algn="l"/>
                </a:tabLst>
              </a:pPr>
              <a:r>
                <a:rPr lang="uk-UA" sz="1600" b="1" dirty="0" smtClean="0">
                  <a:solidFill>
                    <a:schemeClr val="bg1"/>
                  </a:solidFill>
                  <a:latin typeface="Arial Narrow" panose="020B0606020202030204" pitchFamily="34" charset="0"/>
                  <a:ea typeface="Montserrat Semi" charset="0"/>
                  <a:cs typeface="Arial" panose="020B0604020202020204" pitchFamily="34" charset="0"/>
                </a:rPr>
                <a:t>МІСІЯ</a:t>
              </a:r>
              <a:r>
                <a:rPr lang="uk-UA" sz="1600" b="1" dirty="0">
                  <a:solidFill>
                    <a:schemeClr val="bg1"/>
                  </a:solidFill>
                  <a:latin typeface="Arial Narrow" panose="020B0606020202030204" pitchFamily="34" charset="0"/>
                  <a:ea typeface="Montserrat Semi" charset="0"/>
                  <a:cs typeface="Arial" panose="020B0604020202020204" pitchFamily="34" charset="0"/>
                </a:rPr>
                <a:t>: </a:t>
              </a:r>
              <a:r>
                <a:rPr lang="en-US" sz="1600" b="1" dirty="0" smtClean="0">
                  <a:solidFill>
                    <a:schemeClr val="bg1"/>
                  </a:solidFill>
                  <a:latin typeface="Arial Narrow" panose="020B0606020202030204" pitchFamily="34" charset="0"/>
                  <a:ea typeface="Montserrat Semi" charset="0"/>
                  <a:cs typeface="Arial" panose="020B0604020202020204" pitchFamily="34" charset="0"/>
                </a:rPr>
                <a:t>	</a:t>
              </a:r>
              <a:r>
                <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формувати </a:t>
              </a:r>
              <a: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майбутніх лідерів, які </a:t>
              </a:r>
              <a:r>
                <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працюють</a:t>
              </a:r>
              <a: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
              </a:r>
              <a:b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br>
              <a: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мудро, творчо, ефективно</a:t>
              </a:r>
              <a:r>
                <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a:t>
              </a:r>
              <a:endParaRPr lang="en-US"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endParaRPr>
            </a:p>
            <a:p>
              <a:pPr marL="714375" indent="-714375">
                <a:lnSpc>
                  <a:spcPct val="120000"/>
                </a:lnSpc>
                <a:spcAft>
                  <a:spcPts val="2400"/>
                </a:spcAft>
                <a:tabLst>
                  <a:tab pos="714375" algn="l"/>
                </a:tabLst>
              </a:pPr>
              <a:r>
                <a:rPr lang="uk-UA" sz="1600" b="1" dirty="0" smtClean="0">
                  <a:solidFill>
                    <a:schemeClr val="bg1"/>
                  </a:solidFill>
                  <a:latin typeface="Arial Narrow" panose="020B0606020202030204" pitchFamily="34" charset="0"/>
                  <a:ea typeface="Montserrat Semi" charset="0"/>
                  <a:cs typeface="Arial" panose="020B0604020202020204" pitchFamily="34" charset="0"/>
                </a:rPr>
                <a:t>ВІЗІЯ:</a:t>
              </a:r>
              <a:r>
                <a:rPr lang="en-US" sz="1600" b="1" dirty="0" smtClean="0">
                  <a:solidFill>
                    <a:schemeClr val="bg1"/>
                  </a:solidFill>
                  <a:latin typeface="Arial Narrow" panose="020B0606020202030204" pitchFamily="34" charset="0"/>
                  <a:ea typeface="Montserrat Semi" charset="0"/>
                  <a:cs typeface="Arial" panose="020B0604020202020204" pitchFamily="34" charset="0"/>
                </a:rPr>
                <a:t>	</a:t>
              </a:r>
              <a:r>
                <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стати </a:t>
              </a:r>
              <a: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першим університетом в Україні за показниками</a:t>
              </a:r>
              <a:b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br>
              <a: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міжнародних та національних рейтингів</a:t>
              </a:r>
              <a:r>
                <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a:t>
              </a:r>
              <a:endParaRPr lang="en-US"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endParaRPr>
            </a:p>
            <a:p>
              <a:pPr marL="714375" indent="-714375">
                <a:lnSpc>
                  <a:spcPct val="120000"/>
                </a:lnSpc>
                <a:spcAft>
                  <a:spcPts val="600"/>
                </a:spcAft>
                <a:tabLst>
                  <a:tab pos="714375" algn="l"/>
                </a:tabLst>
              </a:pPr>
              <a:r>
                <a:rPr lang="uk-UA" sz="1600" b="1" dirty="0" smtClean="0">
                  <a:solidFill>
                    <a:schemeClr val="bg1"/>
                  </a:solidFill>
                  <a:latin typeface="Arial Narrow" panose="020B0606020202030204" pitchFamily="34" charset="0"/>
                  <a:ea typeface="Montserrat Semi" charset="0"/>
                  <a:cs typeface="Arial" panose="020B0604020202020204" pitchFamily="34" charset="0"/>
                </a:rPr>
                <a:t>ЦІЛІ:</a:t>
              </a:r>
              <a:r>
                <a:rPr lang="en-US" sz="1600" b="1" dirty="0" smtClean="0">
                  <a:solidFill>
                    <a:schemeClr val="bg1"/>
                  </a:solidFill>
                  <a:latin typeface="Arial Narrow" panose="020B0606020202030204" pitchFamily="34" charset="0"/>
                  <a:ea typeface="Montserrat Semi" charset="0"/>
                  <a:cs typeface="Arial" panose="020B0604020202020204" pitchFamily="34" charset="0"/>
                </a:rPr>
                <a:t>	</a:t>
              </a:r>
              <a:r>
                <a:rPr lang="uk-UA" sz="1200" b="1" dirty="0" smtClean="0">
                  <a:solidFill>
                    <a:schemeClr val="tx1">
                      <a:lumMod val="65000"/>
                      <a:lumOff val="35000"/>
                    </a:schemeClr>
                  </a:solidFill>
                  <a:latin typeface="Arial Narrow" panose="020B0606020202030204" pitchFamily="34" charset="0"/>
                </a:rPr>
                <a:t>Залучити </a:t>
              </a:r>
              <a:r>
                <a:rPr lang="uk-UA" sz="1200" b="1" dirty="0">
                  <a:solidFill>
                    <a:schemeClr val="tx1">
                      <a:lumMod val="65000"/>
                      <a:lumOff val="35000"/>
                    </a:schemeClr>
                  </a:solidFill>
                  <a:latin typeface="Arial Narrow" panose="020B0606020202030204" pitchFamily="34" charset="0"/>
                </a:rPr>
                <a:t>талановиту молодь, мотивовану до навчання в </a:t>
              </a:r>
              <a:r>
                <a:rPr lang="uk-UA" sz="1200" b="1" dirty="0" smtClean="0">
                  <a:solidFill>
                    <a:schemeClr val="tx1">
                      <a:lumMod val="65000"/>
                      <a:lumOff val="35000"/>
                    </a:schemeClr>
                  </a:solidFill>
                  <a:latin typeface="Arial Narrow" panose="020B0606020202030204" pitchFamily="34" charset="0"/>
                </a:rPr>
                <a:t>Університеті</a:t>
              </a:r>
              <a:r>
                <a:rPr lang="uk-UA" sz="1200" b="1" dirty="0">
                  <a:solidFill>
                    <a:schemeClr val="tx1">
                      <a:lumMod val="65000"/>
                      <a:lumOff val="35000"/>
                    </a:schemeClr>
                  </a:solidFill>
                  <a:latin typeface="Arial Narrow" panose="020B0606020202030204" pitchFamily="34" charset="0"/>
                </a:rPr>
                <a:t>.</a:t>
              </a:r>
            </a:p>
            <a:p>
              <a:pPr marL="714375">
                <a:lnSpc>
                  <a:spcPct val="120000"/>
                </a:lnSpc>
                <a:spcAft>
                  <a:spcPts val="600"/>
                </a:spcAft>
              </a:pPr>
              <a:r>
                <a:rPr lang="uk-UA" sz="1200" b="1" dirty="0">
                  <a:solidFill>
                    <a:schemeClr val="tx1">
                      <a:lumMod val="65000"/>
                      <a:lumOff val="35000"/>
                    </a:schemeClr>
                  </a:solidFill>
                  <a:latin typeface="Arial Narrow" panose="020B0606020202030204" pitchFamily="34" charset="0"/>
                </a:rPr>
                <a:t>Створити середовище, сприятливе для навчання, праці та </a:t>
              </a:r>
              <a:r>
                <a:rPr lang="uk-UA" sz="1200" b="1" dirty="0" smtClean="0">
                  <a:solidFill>
                    <a:schemeClr val="tx1">
                      <a:lumMod val="65000"/>
                      <a:lumOff val="35000"/>
                    </a:schemeClr>
                  </a:solidFill>
                  <a:latin typeface="Arial Narrow" panose="020B0606020202030204" pitchFamily="34" charset="0"/>
                </a:rPr>
                <a:t>розвитку особистості</a:t>
              </a:r>
              <a:r>
                <a:rPr lang="uk-UA" sz="1200" b="1" dirty="0">
                  <a:solidFill>
                    <a:schemeClr val="tx1">
                      <a:lumMod val="65000"/>
                      <a:lumOff val="35000"/>
                    </a:schemeClr>
                  </a:solidFill>
                  <a:latin typeface="Arial Narrow" panose="020B0606020202030204" pitchFamily="34" charset="0"/>
                </a:rPr>
                <a:t>.</a:t>
              </a:r>
            </a:p>
            <a:p>
              <a:pPr marL="714375">
                <a:lnSpc>
                  <a:spcPct val="120000"/>
                </a:lnSpc>
                <a:spcAft>
                  <a:spcPts val="600"/>
                </a:spcAft>
              </a:pPr>
              <a:r>
                <a:rPr lang="uk-UA" sz="1200" b="1" dirty="0" smtClean="0">
                  <a:solidFill>
                    <a:schemeClr val="tx1">
                      <a:lumMod val="65000"/>
                      <a:lumOff val="35000"/>
                    </a:schemeClr>
                  </a:solidFill>
                  <a:latin typeface="Arial Narrow" panose="020B0606020202030204" pitchFamily="34" charset="0"/>
                </a:rPr>
                <a:t>Покращити </a:t>
              </a:r>
              <a:r>
                <a:rPr lang="uk-UA" sz="1200" b="1" dirty="0">
                  <a:solidFill>
                    <a:schemeClr val="tx1">
                      <a:lumMod val="65000"/>
                      <a:lumOff val="35000"/>
                    </a:schemeClr>
                  </a:solidFill>
                  <a:latin typeface="Arial Narrow" panose="020B0606020202030204" pitchFamily="34" charset="0"/>
                </a:rPr>
                <a:t>якість персоналу, підвищити частку молодих учених </a:t>
              </a:r>
              <a:r>
                <a:rPr lang="uk-UA" sz="1200" b="1" dirty="0" smtClean="0">
                  <a:solidFill>
                    <a:schemeClr val="tx1">
                      <a:lumMod val="65000"/>
                      <a:lumOff val="35000"/>
                    </a:schemeClr>
                  </a:solidFill>
                  <a:latin typeface="Arial Narrow" panose="020B0606020202030204" pitchFamily="34" charset="0"/>
                </a:rPr>
                <a:t>у складі </a:t>
              </a:r>
              <a:r>
                <a:rPr lang="uk-UA" sz="1200" b="1" dirty="0">
                  <a:solidFill>
                    <a:schemeClr val="tx1">
                      <a:lumMod val="65000"/>
                      <a:lumOff val="35000"/>
                    </a:schemeClr>
                  </a:solidFill>
                  <a:latin typeface="Arial Narrow" panose="020B0606020202030204" pitchFamily="34" charset="0"/>
                </a:rPr>
                <a:t>науково-педагогічних та наукових працівників.</a:t>
              </a:r>
            </a:p>
            <a:p>
              <a:pPr marL="714375">
                <a:lnSpc>
                  <a:spcPct val="120000"/>
                </a:lnSpc>
                <a:spcAft>
                  <a:spcPts val="600"/>
                </a:spcAft>
              </a:pPr>
              <a:r>
                <a:rPr lang="uk-UA" sz="1200" b="1" dirty="0">
                  <a:solidFill>
                    <a:schemeClr val="tx1">
                      <a:lumMod val="65000"/>
                      <a:lumOff val="35000"/>
                    </a:schemeClr>
                  </a:solidFill>
                  <a:latin typeface="Arial Narrow" panose="020B0606020202030204" pitchFamily="34" charset="0"/>
                </a:rPr>
                <a:t>Вийти на перше місце серед вітчизняних університетів за </a:t>
              </a:r>
              <a:r>
                <a:rPr lang="uk-UA" sz="1200" b="1" dirty="0" smtClean="0">
                  <a:solidFill>
                    <a:schemeClr val="tx1">
                      <a:lumMod val="65000"/>
                      <a:lumOff val="35000"/>
                    </a:schemeClr>
                  </a:solidFill>
                  <a:latin typeface="Arial Narrow" panose="020B0606020202030204" pitchFamily="34" charset="0"/>
                </a:rPr>
                <a:t>обсягом виконаних </a:t>
              </a:r>
              <a:r>
                <a:rPr lang="uk-UA" sz="1200" b="1" dirty="0">
                  <a:solidFill>
                    <a:schemeClr val="tx1">
                      <a:lumMod val="65000"/>
                      <a:lumOff val="35000"/>
                    </a:schemeClr>
                  </a:solidFill>
                  <a:latin typeface="Arial Narrow" panose="020B0606020202030204" pitchFamily="34" charset="0"/>
                </a:rPr>
                <a:t>міжнародних грантів.</a:t>
              </a:r>
            </a:p>
            <a:p>
              <a:pPr marL="714375">
                <a:lnSpc>
                  <a:spcPct val="120000"/>
                </a:lnSpc>
                <a:spcAft>
                  <a:spcPts val="600"/>
                </a:spcAft>
              </a:pPr>
              <a:r>
                <a:rPr lang="uk-UA" sz="1200" b="1" dirty="0">
                  <a:solidFill>
                    <a:schemeClr val="tx1">
                      <a:lumMod val="65000"/>
                      <a:lumOff val="35000"/>
                    </a:schemeClr>
                  </a:solidFill>
                  <a:latin typeface="Arial Narrow" panose="020B0606020202030204" pitchFamily="34" charset="0"/>
                </a:rPr>
                <a:t>Підвищити рівень присутності </a:t>
              </a:r>
              <a:r>
                <a:rPr lang="uk-UA" sz="1200" b="1" dirty="0" smtClean="0">
                  <a:solidFill>
                    <a:schemeClr val="tx1">
                      <a:lumMod val="65000"/>
                      <a:lumOff val="35000"/>
                    </a:schemeClr>
                  </a:solidFill>
                  <a:latin typeface="Arial Narrow" panose="020B0606020202030204" pitchFamily="34" charset="0"/>
                </a:rPr>
                <a:t>Університету </a:t>
              </a:r>
              <a:r>
                <a:rPr lang="uk-UA" sz="1200" b="1" dirty="0">
                  <a:solidFill>
                    <a:schemeClr val="tx1">
                      <a:lumMod val="65000"/>
                      <a:lumOff val="35000"/>
                    </a:schemeClr>
                  </a:solidFill>
                  <a:latin typeface="Arial Narrow" panose="020B0606020202030204" pitchFamily="34" charset="0"/>
                </a:rPr>
                <a:t>в глобальному інформаційному середовищі</a:t>
              </a:r>
              <a:r>
                <a:rPr lang="uk-UA" sz="1200" b="1" dirty="0" smtClean="0">
                  <a:solidFill>
                    <a:schemeClr val="tx1">
                      <a:lumMod val="65000"/>
                      <a:lumOff val="35000"/>
                    </a:schemeClr>
                  </a:solidFill>
                  <a:latin typeface="Arial Narrow" panose="020B0606020202030204" pitchFamily="34" charset="0"/>
                </a:rPr>
                <a:t>.</a:t>
              </a:r>
            </a:p>
          </p:txBody>
        </p:sp>
      </p:grpSp>
      <p:grpSp>
        <p:nvGrpSpPr>
          <p:cNvPr id="11" name="Групувати 10"/>
          <p:cNvGrpSpPr/>
          <p:nvPr/>
        </p:nvGrpSpPr>
        <p:grpSpPr>
          <a:xfrm>
            <a:off x="7077597" y="789325"/>
            <a:ext cx="1828426" cy="4247495"/>
            <a:chOff x="6553985" y="273765"/>
            <a:chExt cx="2081753" cy="4551095"/>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553985" y="585582"/>
              <a:ext cx="2081753" cy="423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кутник 7"/>
            <p:cNvSpPr/>
            <p:nvPr/>
          </p:nvSpPr>
          <p:spPr>
            <a:xfrm>
              <a:off x="6560659" y="273765"/>
              <a:ext cx="2044800" cy="424732"/>
            </a:xfrm>
            <a:prstGeom prst="rect">
              <a:avLst/>
            </a:prstGeom>
            <a:solidFill>
              <a:schemeClr val="accent2"/>
            </a:solidFill>
          </p:spPr>
          <p:txBody>
            <a:bodyPr wrap="square">
              <a:spAutoFit/>
            </a:bodyPr>
            <a:lstStyle/>
            <a:p>
              <a:pPr marL="1162050" indent="-800100">
                <a:lnSpc>
                  <a:spcPct val="120000"/>
                </a:lnSpc>
                <a:spcAft>
                  <a:spcPts val="600"/>
                </a:spcAft>
              </a:pPr>
              <a:r>
                <a:rPr lang="uk-UA" sz="1800" b="1" dirty="0" smtClean="0">
                  <a:solidFill>
                    <a:schemeClr val="bg1"/>
                  </a:solidFill>
                  <a:latin typeface="Arial Narrow" panose="020B0606020202030204" pitchFamily="34" charset="0"/>
                  <a:ea typeface="Montserrat Semi" charset="0"/>
                  <a:cs typeface="Arial" panose="020B0604020202020204" pitchFamily="34" charset="0"/>
                </a:rPr>
                <a:t>ЦІННОСТІ:</a:t>
              </a:r>
              <a:endParaRPr lang="uk-UA" sz="1400" dirty="0">
                <a:solidFill>
                  <a:schemeClr val="bg1"/>
                </a:solidFill>
                <a:latin typeface="Arial Narrow" panose="020B0606020202030204" pitchFamily="34" charset="0"/>
                <a:ea typeface="Montserrat Semi" charset="0"/>
                <a:cs typeface="Arial" panose="020B0604020202020204" pitchFamily="34" charset="0"/>
              </a:endParaRPr>
            </a:p>
          </p:txBody>
        </p:sp>
      </p:grpSp>
      <p:sp>
        <p:nvSpPr>
          <p:cNvPr id="20" name="TextBox 19"/>
          <p:cNvSpPr txBox="1"/>
          <p:nvPr/>
        </p:nvSpPr>
        <p:spPr>
          <a:xfrm>
            <a:off x="354696" y="198308"/>
            <a:ext cx="5888124" cy="403941"/>
          </a:xfrm>
          <a:prstGeom prst="rect">
            <a:avLst/>
          </a:prstGeom>
          <a:noFill/>
        </p:spPr>
        <p:txBody>
          <a:bodyPr wrap="square" lIns="34275" tIns="17137" rIns="34275" bIns="17137" rtlCol="0">
            <a:spAutoFit/>
          </a:bodyPr>
          <a:lstStyle/>
          <a:p>
            <a:r>
              <a:rPr lang="uk-UA" sz="24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СТРАТЕГІЧНИЙ ПЛАН РОЗВИТКУ</a:t>
            </a:r>
            <a:endParaRPr lang="uk-UA" sz="2400" b="1" dirty="0">
              <a:solidFill>
                <a:srgbClr val="00A1E4"/>
              </a:solidFill>
              <a:latin typeface="Arial" panose="020B0604020202020204" pitchFamily="34" charset="0"/>
              <a:ea typeface="Montserrat Light" charset="0"/>
              <a:cs typeface="Arial" panose="020B0604020202020204" pitchFamily="34" charset="0"/>
            </a:endParaRPr>
          </a:p>
        </p:txBody>
      </p:sp>
    </p:spTree>
    <p:extLst>
      <p:ext uri="{BB962C8B-B14F-4D97-AF65-F5344CB8AC3E}">
        <p14:creationId xmlns:p14="http://schemas.microsoft.com/office/powerpoint/2010/main" val="24642772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фото\корпуси\Фото з БПЛА\Фото з БПЛА_1\9W5A9610.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1" y="9525"/>
            <a:ext cx="9144000" cy="513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7999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увати 4"/>
          <p:cNvGrpSpPr/>
          <p:nvPr/>
        </p:nvGrpSpPr>
        <p:grpSpPr>
          <a:xfrm>
            <a:off x="1024517" y="599585"/>
            <a:ext cx="7071732" cy="280830"/>
            <a:chOff x="857438" y="863488"/>
            <a:chExt cx="8216504" cy="522497"/>
          </a:xfrm>
        </p:grpSpPr>
        <p:sp>
          <p:nvSpPr>
            <p:cNvPr id="2" name="Прямокутник 1"/>
            <p:cNvSpPr/>
            <p:nvPr/>
          </p:nvSpPr>
          <p:spPr>
            <a:xfrm>
              <a:off x="2909675" y="904640"/>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smtClean="0">
                  <a:latin typeface="Arial" panose="020B0604020202020204" pitchFamily="34" charset="0"/>
                  <a:cs typeface="Arial" panose="020B0604020202020204" pitchFamily="34" charset="0"/>
                </a:rPr>
                <a:t>Цісарсько</a:t>
              </a:r>
              <a:r>
                <a:rPr lang="uk-UA" sz="1100" dirty="0" smtClean="0">
                  <a:latin typeface="Arial" panose="020B0604020202020204" pitchFamily="34" charset="0"/>
                  <a:cs typeface="Arial" panose="020B0604020202020204" pitchFamily="34" charset="0"/>
                </a:rPr>
                <a:t>-королівська реальна школа у Львові</a:t>
              </a:r>
              <a:endParaRPr lang="uk-UA" sz="1100" dirty="0">
                <a:latin typeface="Arial" panose="020B0604020202020204" pitchFamily="34" charset="0"/>
                <a:cs typeface="Arial" panose="020B0604020202020204" pitchFamily="34" charset="0"/>
              </a:endParaRPr>
            </a:p>
          </p:txBody>
        </p:sp>
        <p:sp>
          <p:nvSpPr>
            <p:cNvPr id="8" name="TextBox 7"/>
            <p:cNvSpPr txBox="1"/>
            <p:nvPr/>
          </p:nvSpPr>
          <p:spPr>
            <a:xfrm>
              <a:off x="857438" y="863488"/>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1816-1825</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6" name="Групувати 5"/>
          <p:cNvGrpSpPr/>
          <p:nvPr/>
        </p:nvGrpSpPr>
        <p:grpSpPr>
          <a:xfrm>
            <a:off x="1024517" y="918132"/>
            <a:ext cx="7071731" cy="280830"/>
            <a:chOff x="857438" y="1782998"/>
            <a:chExt cx="8216504" cy="522497"/>
          </a:xfrm>
        </p:grpSpPr>
        <p:sp>
          <p:nvSpPr>
            <p:cNvPr id="10" name="Прямокутник 9"/>
            <p:cNvSpPr/>
            <p:nvPr/>
          </p:nvSpPr>
          <p:spPr>
            <a:xfrm>
              <a:off x="2909675" y="1824150"/>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a:latin typeface="Arial" panose="020B0604020202020204" pitchFamily="34" charset="0"/>
                  <a:cs typeface="Arial" panose="020B0604020202020204" pitchFamily="34" charset="0"/>
                </a:rPr>
                <a:t>Цісарсько</a:t>
              </a:r>
              <a:r>
                <a:rPr lang="uk-UA" sz="1100" dirty="0">
                  <a:latin typeface="Arial" panose="020B0604020202020204" pitchFamily="34" charset="0"/>
                  <a:cs typeface="Arial" panose="020B0604020202020204" pitchFamily="34" charset="0"/>
                </a:rPr>
                <a:t>-королівська реальна школа технічних і комерційних наук у Львові</a:t>
              </a:r>
            </a:p>
          </p:txBody>
        </p:sp>
        <p:sp>
          <p:nvSpPr>
            <p:cNvPr id="12" name="TextBox 11"/>
            <p:cNvSpPr txBox="1"/>
            <p:nvPr/>
          </p:nvSpPr>
          <p:spPr>
            <a:xfrm>
              <a:off x="857438" y="1782998"/>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1825-1835</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27" name="Групувати 26"/>
          <p:cNvGrpSpPr/>
          <p:nvPr/>
        </p:nvGrpSpPr>
        <p:grpSpPr>
          <a:xfrm>
            <a:off x="1024517" y="1236679"/>
            <a:ext cx="7071731" cy="280830"/>
            <a:chOff x="857438" y="2353720"/>
            <a:chExt cx="8216504" cy="522497"/>
          </a:xfrm>
        </p:grpSpPr>
        <p:sp>
          <p:nvSpPr>
            <p:cNvPr id="14" name="Прямокутник 13"/>
            <p:cNvSpPr/>
            <p:nvPr/>
          </p:nvSpPr>
          <p:spPr>
            <a:xfrm>
              <a:off x="2909675" y="2394872"/>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a:latin typeface="Arial" panose="020B0604020202020204" pitchFamily="34" charset="0"/>
                  <a:cs typeface="Arial" panose="020B0604020202020204" pitchFamily="34" charset="0"/>
                </a:rPr>
                <a:t>Цісарсько</a:t>
              </a:r>
              <a:r>
                <a:rPr lang="uk-UA" sz="1100" dirty="0">
                  <a:latin typeface="Arial" panose="020B0604020202020204" pitchFamily="34" charset="0"/>
                  <a:cs typeface="Arial" panose="020B0604020202020204" pitchFamily="34" charset="0"/>
                </a:rPr>
                <a:t>-королівська </a:t>
              </a:r>
              <a:r>
                <a:rPr lang="uk-UA" sz="1100" dirty="0" smtClean="0">
                  <a:latin typeface="Arial" panose="020B0604020202020204" pitchFamily="34" charset="0"/>
                  <a:cs typeface="Arial" panose="020B0604020202020204" pitchFamily="34" charset="0"/>
                </a:rPr>
                <a:t>реально-торговельна академія у </a:t>
              </a:r>
              <a:r>
                <a:rPr lang="uk-UA" sz="1100" dirty="0">
                  <a:latin typeface="Arial" panose="020B0604020202020204" pitchFamily="34" charset="0"/>
                  <a:cs typeface="Arial" panose="020B0604020202020204" pitchFamily="34" charset="0"/>
                </a:rPr>
                <a:t>Львові</a:t>
              </a:r>
            </a:p>
          </p:txBody>
        </p:sp>
        <p:sp>
          <p:nvSpPr>
            <p:cNvPr id="15" name="TextBox 14"/>
            <p:cNvSpPr txBox="1"/>
            <p:nvPr/>
          </p:nvSpPr>
          <p:spPr>
            <a:xfrm>
              <a:off x="857438" y="2353720"/>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1835-1844</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26" name="Групувати 25"/>
          <p:cNvGrpSpPr/>
          <p:nvPr/>
        </p:nvGrpSpPr>
        <p:grpSpPr>
          <a:xfrm>
            <a:off x="1024517" y="1555226"/>
            <a:ext cx="7071731" cy="280830"/>
            <a:chOff x="857438" y="2862153"/>
            <a:chExt cx="8216504" cy="522497"/>
          </a:xfrm>
        </p:grpSpPr>
        <p:sp>
          <p:nvSpPr>
            <p:cNvPr id="18" name="Прямокутник 17"/>
            <p:cNvSpPr/>
            <p:nvPr/>
          </p:nvSpPr>
          <p:spPr>
            <a:xfrm>
              <a:off x="2909675" y="2903305"/>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smtClean="0">
                  <a:latin typeface="Arial" panose="020B0604020202020204" pitchFamily="34" charset="0"/>
                  <a:cs typeface="Arial" panose="020B0604020202020204" pitchFamily="34" charset="0"/>
                </a:rPr>
                <a:t>Цісарсько</a:t>
              </a:r>
              <a:r>
                <a:rPr lang="uk-UA" sz="1100" dirty="0" smtClean="0">
                  <a:latin typeface="Arial" panose="020B0604020202020204" pitchFamily="34" charset="0"/>
                  <a:cs typeface="Arial" panose="020B0604020202020204" pitchFamily="34" charset="0"/>
                </a:rPr>
                <a:t>-королівська технічна </a:t>
              </a:r>
              <a:r>
                <a:rPr lang="uk-UA" sz="1100" dirty="0">
                  <a:latin typeface="Arial" panose="020B0604020202020204" pitchFamily="34" charset="0"/>
                  <a:cs typeface="Arial" panose="020B0604020202020204" pitchFamily="34" charset="0"/>
                </a:rPr>
                <a:t>академія у Львові</a:t>
              </a:r>
            </a:p>
          </p:txBody>
        </p:sp>
        <p:sp>
          <p:nvSpPr>
            <p:cNvPr id="19" name="TextBox 18"/>
            <p:cNvSpPr txBox="1"/>
            <p:nvPr/>
          </p:nvSpPr>
          <p:spPr>
            <a:xfrm>
              <a:off x="857438" y="2862153"/>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1844-1877</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29" name="Групувати 28"/>
          <p:cNvGrpSpPr/>
          <p:nvPr/>
        </p:nvGrpSpPr>
        <p:grpSpPr>
          <a:xfrm>
            <a:off x="1024517" y="2192320"/>
            <a:ext cx="7071731" cy="280830"/>
            <a:chOff x="857438" y="4286981"/>
            <a:chExt cx="8216504" cy="522497"/>
          </a:xfrm>
        </p:grpSpPr>
        <p:sp>
          <p:nvSpPr>
            <p:cNvPr id="21" name="Прямокутник 20"/>
            <p:cNvSpPr/>
            <p:nvPr/>
          </p:nvSpPr>
          <p:spPr>
            <a:xfrm>
              <a:off x="2909675" y="4328133"/>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smtClean="0">
                  <a:latin typeface="Arial" panose="020B0604020202020204" pitchFamily="34" charset="0"/>
                  <a:cs typeface="Arial" panose="020B0604020202020204" pitchFamily="34" charset="0"/>
                </a:rPr>
                <a:t>Цісарсько</a:t>
              </a:r>
              <a:r>
                <a:rPr lang="uk-UA" sz="1100" dirty="0" smtClean="0">
                  <a:latin typeface="Arial" panose="020B0604020202020204" pitchFamily="34" charset="0"/>
                  <a:cs typeface="Arial" panose="020B0604020202020204" pitchFamily="34" charset="0"/>
                </a:rPr>
                <a:t>-королівська політехнічна школа у Львові</a:t>
              </a:r>
              <a:endParaRPr lang="uk-UA" sz="1100" dirty="0">
                <a:latin typeface="Arial" panose="020B0604020202020204" pitchFamily="34" charset="0"/>
                <a:cs typeface="Arial" panose="020B0604020202020204" pitchFamily="34" charset="0"/>
              </a:endParaRPr>
            </a:p>
          </p:txBody>
        </p:sp>
        <p:sp>
          <p:nvSpPr>
            <p:cNvPr id="22" name="TextBox 21"/>
            <p:cNvSpPr txBox="1"/>
            <p:nvPr/>
          </p:nvSpPr>
          <p:spPr>
            <a:xfrm>
              <a:off x="857438" y="4286981"/>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1894-1921</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28" name="Групувати 27"/>
          <p:cNvGrpSpPr/>
          <p:nvPr/>
        </p:nvGrpSpPr>
        <p:grpSpPr>
          <a:xfrm>
            <a:off x="1024517" y="1873773"/>
            <a:ext cx="7071731" cy="280830"/>
            <a:chOff x="857438" y="3432875"/>
            <a:chExt cx="8216504" cy="522497"/>
          </a:xfrm>
        </p:grpSpPr>
        <p:sp>
          <p:nvSpPr>
            <p:cNvPr id="24" name="Прямокутник 23"/>
            <p:cNvSpPr/>
            <p:nvPr/>
          </p:nvSpPr>
          <p:spPr>
            <a:xfrm>
              <a:off x="2909675" y="3474027"/>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a:latin typeface="Arial" panose="020B0604020202020204" pitchFamily="34" charset="0"/>
                  <a:cs typeface="Arial" panose="020B0604020202020204" pitchFamily="34" charset="0"/>
                </a:rPr>
                <a:t>Цісарсько</a:t>
              </a:r>
              <a:r>
                <a:rPr lang="uk-UA" sz="1100" dirty="0">
                  <a:latin typeface="Arial" panose="020B0604020202020204" pitchFamily="34" charset="0"/>
                  <a:cs typeface="Arial" panose="020B0604020202020204" pitchFamily="34" charset="0"/>
                </a:rPr>
                <a:t>-королівська </a:t>
              </a:r>
              <a:r>
                <a:rPr lang="uk-UA" sz="1100" dirty="0" smtClean="0">
                  <a:latin typeface="Arial" panose="020B0604020202020204" pitchFamily="34" charset="0"/>
                  <a:cs typeface="Arial" panose="020B0604020202020204" pitchFamily="34" charset="0"/>
                </a:rPr>
                <a:t>вища технічна школа у </a:t>
              </a:r>
              <a:r>
                <a:rPr lang="uk-UA" sz="1100" dirty="0">
                  <a:latin typeface="Arial" panose="020B0604020202020204" pitchFamily="34" charset="0"/>
                  <a:cs typeface="Arial" panose="020B0604020202020204" pitchFamily="34" charset="0"/>
                </a:rPr>
                <a:t>Львові</a:t>
              </a:r>
            </a:p>
          </p:txBody>
        </p:sp>
        <p:sp>
          <p:nvSpPr>
            <p:cNvPr id="25" name="TextBox 24"/>
            <p:cNvSpPr txBox="1"/>
            <p:nvPr/>
          </p:nvSpPr>
          <p:spPr>
            <a:xfrm>
              <a:off x="857438" y="3432875"/>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1877-1894</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50" name="Групувати 49"/>
          <p:cNvGrpSpPr/>
          <p:nvPr/>
        </p:nvGrpSpPr>
        <p:grpSpPr>
          <a:xfrm>
            <a:off x="1024517" y="2510867"/>
            <a:ext cx="7071731" cy="280830"/>
            <a:chOff x="857438" y="863486"/>
            <a:chExt cx="8216504" cy="522497"/>
          </a:xfrm>
        </p:grpSpPr>
        <p:sp>
          <p:nvSpPr>
            <p:cNvPr id="66" name="Прямокутник 65"/>
            <p:cNvSpPr/>
            <p:nvPr/>
          </p:nvSpPr>
          <p:spPr>
            <a:xfrm>
              <a:off x="2909675" y="904639"/>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a:latin typeface="Arial" panose="020B0604020202020204" pitchFamily="34" charset="0"/>
                  <a:cs typeface="Arial" panose="020B0604020202020204" pitchFamily="34" charset="0"/>
                </a:rPr>
                <a:t> Львівська </a:t>
              </a:r>
              <a:r>
                <a:rPr lang="uk-UA" sz="1100" dirty="0" smtClean="0">
                  <a:latin typeface="Arial" panose="020B0604020202020204" pitchFamily="34" charset="0"/>
                  <a:cs typeface="Arial" panose="020B0604020202020204" pitchFamily="34" charset="0"/>
                </a:rPr>
                <a:t>політехніка</a:t>
              </a:r>
              <a:endParaRPr lang="uk-UA" sz="1100" dirty="0">
                <a:latin typeface="Arial" panose="020B0604020202020204" pitchFamily="34" charset="0"/>
                <a:cs typeface="Arial" panose="020B0604020202020204" pitchFamily="34" charset="0"/>
              </a:endParaRPr>
            </a:p>
          </p:txBody>
        </p:sp>
        <p:sp>
          <p:nvSpPr>
            <p:cNvPr id="67" name="TextBox 66"/>
            <p:cNvSpPr txBox="1"/>
            <p:nvPr/>
          </p:nvSpPr>
          <p:spPr>
            <a:xfrm>
              <a:off x="857438" y="863486"/>
              <a:ext cx="2273083" cy="522497"/>
            </a:xfrm>
            <a:prstGeom prst="rect">
              <a:avLst/>
            </a:prstGeom>
            <a:noFill/>
          </p:spPr>
          <p:txBody>
            <a:bodyPr wrap="square" lIns="34275" tIns="17137" rIns="34275" bIns="17137" rtlCol="0" anchor="ctr">
              <a:spAutoFit/>
            </a:bodyPr>
            <a:lstStyle/>
            <a:p>
              <a:pPr algn="ctr"/>
              <a:r>
                <a:rPr lang="en-US" sz="1600" b="1" dirty="0" smtClean="0">
                  <a:solidFill>
                    <a:schemeClr val="accent2"/>
                  </a:solidFill>
                  <a:latin typeface="Arial" panose="020B0604020202020204" pitchFamily="34" charset="0"/>
                  <a:ea typeface="Montserrat Semi" charset="0"/>
                  <a:cs typeface="Arial" panose="020B0604020202020204" pitchFamily="34" charset="0"/>
                </a:rPr>
                <a:t>1</a:t>
              </a:r>
              <a:r>
                <a:rPr lang="uk-UA" sz="1600" b="1" dirty="0" smtClean="0">
                  <a:solidFill>
                    <a:schemeClr val="accent2"/>
                  </a:solidFill>
                  <a:latin typeface="Arial" panose="020B0604020202020204" pitchFamily="34" charset="0"/>
                  <a:ea typeface="Montserrat Semi" charset="0"/>
                  <a:cs typeface="Arial" panose="020B0604020202020204" pitchFamily="34" charset="0"/>
                </a:rPr>
                <a:t>921-1939</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51" name="Групувати 50"/>
          <p:cNvGrpSpPr/>
          <p:nvPr/>
        </p:nvGrpSpPr>
        <p:grpSpPr>
          <a:xfrm>
            <a:off x="1024517" y="2829414"/>
            <a:ext cx="7071731" cy="280830"/>
            <a:chOff x="857438" y="1782997"/>
            <a:chExt cx="8216504" cy="522498"/>
          </a:xfrm>
        </p:grpSpPr>
        <p:sp>
          <p:nvSpPr>
            <p:cNvPr id="64" name="Прямокутник 63"/>
            <p:cNvSpPr/>
            <p:nvPr/>
          </p:nvSpPr>
          <p:spPr>
            <a:xfrm>
              <a:off x="2909675" y="1824149"/>
              <a:ext cx="6164267"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a:latin typeface="Arial" panose="020B0604020202020204" pitchFamily="34" charset="0"/>
                  <a:cs typeface="Arial" panose="020B0604020202020204" pitchFamily="34" charset="0"/>
                </a:rPr>
                <a:t>Львівський політехнічний інститут</a:t>
              </a:r>
            </a:p>
          </p:txBody>
        </p:sp>
        <p:sp>
          <p:nvSpPr>
            <p:cNvPr id="65" name="TextBox 64"/>
            <p:cNvSpPr txBox="1"/>
            <p:nvPr/>
          </p:nvSpPr>
          <p:spPr>
            <a:xfrm>
              <a:off x="857438" y="1782997"/>
              <a:ext cx="2273083" cy="522498"/>
            </a:xfrm>
            <a:prstGeom prst="rect">
              <a:avLst/>
            </a:prstGeom>
            <a:noFill/>
          </p:spPr>
          <p:txBody>
            <a:bodyPr wrap="square" lIns="34275" tIns="17137" rIns="34275" bIns="17137" rtlCol="0" anchor="ctr">
              <a:spAutoFit/>
            </a:bodyPr>
            <a:lstStyle/>
            <a:p>
              <a:pPr algn="ctr"/>
              <a:r>
                <a:rPr lang="en-US" sz="1600" b="1" dirty="0" smtClean="0">
                  <a:solidFill>
                    <a:schemeClr val="accent2"/>
                  </a:solidFill>
                  <a:latin typeface="Arial" panose="020B0604020202020204" pitchFamily="34" charset="0"/>
                  <a:ea typeface="Montserrat Semi" charset="0"/>
                  <a:cs typeface="Arial" panose="020B0604020202020204" pitchFamily="34" charset="0"/>
                </a:rPr>
                <a:t>1</a:t>
              </a:r>
              <a:r>
                <a:rPr lang="uk-UA" sz="1600" b="1" dirty="0" smtClean="0">
                  <a:solidFill>
                    <a:schemeClr val="accent2"/>
                  </a:solidFill>
                  <a:latin typeface="Arial" panose="020B0604020202020204" pitchFamily="34" charset="0"/>
                  <a:ea typeface="Montserrat Semi" charset="0"/>
                  <a:cs typeface="Arial" panose="020B0604020202020204" pitchFamily="34" charset="0"/>
                </a:rPr>
                <a:t>939-1942</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52" name="Групувати 51"/>
          <p:cNvGrpSpPr/>
          <p:nvPr/>
        </p:nvGrpSpPr>
        <p:grpSpPr>
          <a:xfrm>
            <a:off x="1024518" y="3147961"/>
            <a:ext cx="7071732" cy="280830"/>
            <a:chOff x="857438" y="2353719"/>
            <a:chExt cx="8216504" cy="522498"/>
          </a:xfrm>
        </p:grpSpPr>
        <p:sp>
          <p:nvSpPr>
            <p:cNvPr id="62" name="Прямокутник 61"/>
            <p:cNvSpPr/>
            <p:nvPr/>
          </p:nvSpPr>
          <p:spPr>
            <a:xfrm>
              <a:off x="2909675" y="2394871"/>
              <a:ext cx="6164267"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smtClean="0">
                  <a:latin typeface="Arial" panose="020B0604020202020204" pitchFamily="34" charset="0"/>
                  <a:cs typeface="Arial" panose="020B0604020202020204" pitchFamily="34" charset="0"/>
                </a:rPr>
                <a:t>Технічні фахові курси у Львові</a:t>
              </a:r>
              <a:endParaRPr lang="uk-UA" sz="1100" dirty="0">
                <a:latin typeface="Arial" panose="020B0604020202020204" pitchFamily="34" charset="0"/>
                <a:cs typeface="Arial" panose="020B0604020202020204" pitchFamily="34" charset="0"/>
              </a:endParaRPr>
            </a:p>
          </p:txBody>
        </p:sp>
        <p:sp>
          <p:nvSpPr>
            <p:cNvPr id="63" name="TextBox 62"/>
            <p:cNvSpPr txBox="1"/>
            <p:nvPr/>
          </p:nvSpPr>
          <p:spPr>
            <a:xfrm>
              <a:off x="857438" y="2353719"/>
              <a:ext cx="2273083" cy="522498"/>
            </a:xfrm>
            <a:prstGeom prst="rect">
              <a:avLst/>
            </a:prstGeom>
            <a:noFill/>
          </p:spPr>
          <p:txBody>
            <a:bodyPr wrap="square" lIns="34275" tIns="17137" rIns="34275" bIns="17137" rtlCol="0" anchor="ctr">
              <a:spAutoFit/>
            </a:bodyPr>
            <a:lstStyle/>
            <a:p>
              <a:pPr algn="ctr"/>
              <a:r>
                <a:rPr lang="en-US" sz="1600" b="1" dirty="0" smtClean="0">
                  <a:solidFill>
                    <a:schemeClr val="accent2"/>
                  </a:solidFill>
                  <a:latin typeface="Arial" panose="020B0604020202020204" pitchFamily="34" charset="0"/>
                  <a:ea typeface="Montserrat Semi" charset="0"/>
                  <a:cs typeface="Arial" panose="020B0604020202020204" pitchFamily="34" charset="0"/>
                </a:rPr>
                <a:t>1</a:t>
              </a:r>
              <a:r>
                <a:rPr lang="uk-UA" sz="1600" b="1" dirty="0" smtClean="0">
                  <a:solidFill>
                    <a:schemeClr val="accent2"/>
                  </a:solidFill>
                  <a:latin typeface="Arial" panose="020B0604020202020204" pitchFamily="34" charset="0"/>
                  <a:ea typeface="Montserrat Semi" charset="0"/>
                  <a:cs typeface="Arial" panose="020B0604020202020204" pitchFamily="34" charset="0"/>
                </a:rPr>
                <a:t>942-1944</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53" name="Групувати 52"/>
          <p:cNvGrpSpPr/>
          <p:nvPr/>
        </p:nvGrpSpPr>
        <p:grpSpPr>
          <a:xfrm>
            <a:off x="1024517" y="3466508"/>
            <a:ext cx="7071730" cy="280830"/>
            <a:chOff x="857438" y="2862152"/>
            <a:chExt cx="8216503" cy="522498"/>
          </a:xfrm>
        </p:grpSpPr>
        <p:sp>
          <p:nvSpPr>
            <p:cNvPr id="60" name="Прямокутник 59"/>
            <p:cNvSpPr/>
            <p:nvPr/>
          </p:nvSpPr>
          <p:spPr>
            <a:xfrm>
              <a:off x="2909675" y="2903305"/>
              <a:ext cx="6164266"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smtClean="0">
                  <a:latin typeface="Arial" panose="020B0604020202020204" pitchFamily="34" charset="0"/>
                  <a:cs typeface="Arial" panose="020B0604020202020204" pitchFamily="34" charset="0"/>
                </a:rPr>
                <a:t>Львівський політехнічний інститут</a:t>
              </a:r>
              <a:endParaRPr lang="uk-UA" sz="1100" dirty="0">
                <a:latin typeface="Arial" panose="020B0604020202020204" pitchFamily="34" charset="0"/>
                <a:cs typeface="Arial" panose="020B0604020202020204" pitchFamily="34" charset="0"/>
              </a:endParaRPr>
            </a:p>
          </p:txBody>
        </p:sp>
        <p:sp>
          <p:nvSpPr>
            <p:cNvPr id="61" name="TextBox 60"/>
            <p:cNvSpPr txBox="1"/>
            <p:nvPr/>
          </p:nvSpPr>
          <p:spPr>
            <a:xfrm>
              <a:off x="857438" y="2862152"/>
              <a:ext cx="2273083" cy="522498"/>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1944-1967</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sp>
        <p:nvSpPr>
          <p:cNvPr id="35" name="TextBox 34"/>
          <p:cNvSpPr txBox="1"/>
          <p:nvPr/>
        </p:nvSpPr>
        <p:spPr>
          <a:xfrm>
            <a:off x="354696" y="198308"/>
            <a:ext cx="5888124" cy="342385"/>
          </a:xfrm>
          <a:prstGeom prst="rect">
            <a:avLst/>
          </a:prstGeom>
          <a:noFill/>
        </p:spPr>
        <p:txBody>
          <a:bodyPr wrap="square" lIns="34275" tIns="17137" rIns="34275" bIns="17137" rtlCol="0">
            <a:spAutoFit/>
          </a:bodyPr>
          <a:lstStyle/>
          <a:p>
            <a:pPr marL="1343025" indent="-1343025"/>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УНІВЕРСИТЕТ ЧОТИРНАДЦЯТИ НАЗВ</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grpSp>
        <p:nvGrpSpPr>
          <p:cNvPr id="11" name="Групувати 10"/>
          <p:cNvGrpSpPr/>
          <p:nvPr/>
        </p:nvGrpSpPr>
        <p:grpSpPr>
          <a:xfrm>
            <a:off x="1024520" y="3785055"/>
            <a:ext cx="7071732" cy="280830"/>
            <a:chOff x="1024520" y="3714763"/>
            <a:chExt cx="7071732" cy="280830"/>
          </a:xfrm>
        </p:grpSpPr>
        <p:sp>
          <p:nvSpPr>
            <p:cNvPr id="36" name="Прямокутник 35"/>
            <p:cNvSpPr/>
            <p:nvPr/>
          </p:nvSpPr>
          <p:spPr>
            <a:xfrm>
              <a:off x="2790827" y="3736881"/>
              <a:ext cx="5305425"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a:latin typeface="Arial" panose="020B0604020202020204" pitchFamily="34" charset="0"/>
                  <a:cs typeface="Arial" panose="020B0604020202020204" pitchFamily="34" charset="0"/>
                </a:rPr>
                <a:t>Львівський </a:t>
              </a:r>
              <a:r>
                <a:rPr lang="uk-UA" sz="1100" dirty="0" smtClean="0">
                  <a:latin typeface="Arial" panose="020B0604020202020204" pitchFamily="34" charset="0"/>
                  <a:cs typeface="Arial" panose="020B0604020202020204" pitchFamily="34" charset="0"/>
                </a:rPr>
                <a:t>ордена Леніна політехнічний </a:t>
              </a:r>
              <a:r>
                <a:rPr lang="uk-UA" sz="1100" dirty="0">
                  <a:latin typeface="Arial" panose="020B0604020202020204" pitchFamily="34" charset="0"/>
                  <a:cs typeface="Arial" panose="020B0604020202020204" pitchFamily="34" charset="0"/>
                </a:rPr>
                <a:t>інститут</a:t>
              </a:r>
            </a:p>
          </p:txBody>
        </p:sp>
        <p:sp>
          <p:nvSpPr>
            <p:cNvPr id="37" name="TextBox 36"/>
            <p:cNvSpPr txBox="1"/>
            <p:nvPr/>
          </p:nvSpPr>
          <p:spPr>
            <a:xfrm>
              <a:off x="1024520" y="3714763"/>
              <a:ext cx="1956384" cy="280830"/>
            </a:xfrm>
            <a:prstGeom prst="rect">
              <a:avLst/>
            </a:prstGeom>
            <a:noFill/>
          </p:spPr>
          <p:txBody>
            <a:bodyPr wrap="square" lIns="34275" tIns="17137" rIns="34275" bIns="17137" rtlCol="0" anchor="ctr">
              <a:spAutoFit/>
            </a:bodyPr>
            <a:lstStyle/>
            <a:p>
              <a:pPr algn="ctr"/>
              <a:r>
                <a:rPr lang="en-US" sz="1600" b="1" dirty="0" smtClean="0">
                  <a:solidFill>
                    <a:schemeClr val="accent2"/>
                  </a:solidFill>
                  <a:latin typeface="Arial" panose="020B0604020202020204" pitchFamily="34" charset="0"/>
                  <a:ea typeface="Montserrat Semi" charset="0"/>
                  <a:cs typeface="Arial" panose="020B0604020202020204" pitchFamily="34" charset="0"/>
                </a:rPr>
                <a:t>1</a:t>
              </a:r>
              <a:r>
                <a:rPr lang="uk-UA" sz="1600" b="1" dirty="0" smtClean="0">
                  <a:solidFill>
                    <a:schemeClr val="accent2"/>
                  </a:solidFill>
                  <a:latin typeface="Arial" panose="020B0604020202020204" pitchFamily="34" charset="0"/>
                  <a:ea typeface="Montserrat Semi" charset="0"/>
                  <a:cs typeface="Arial" panose="020B0604020202020204" pitchFamily="34" charset="0"/>
                </a:rPr>
                <a:t>967-1978</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13" name="Групувати 12"/>
          <p:cNvGrpSpPr/>
          <p:nvPr/>
        </p:nvGrpSpPr>
        <p:grpSpPr>
          <a:xfrm>
            <a:off x="1024519" y="4103602"/>
            <a:ext cx="7071730" cy="280830"/>
            <a:chOff x="1024519" y="4037415"/>
            <a:chExt cx="7071730" cy="280830"/>
          </a:xfrm>
        </p:grpSpPr>
        <p:sp>
          <p:nvSpPr>
            <p:cNvPr id="38" name="Прямокутник 37"/>
            <p:cNvSpPr/>
            <p:nvPr/>
          </p:nvSpPr>
          <p:spPr>
            <a:xfrm>
              <a:off x="2790826" y="4059534"/>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a:latin typeface="Arial" panose="020B0604020202020204" pitchFamily="34" charset="0"/>
                  <a:cs typeface="Arial" panose="020B0604020202020204" pitchFamily="34" charset="0"/>
                </a:rPr>
                <a:t>Львівський ордена Леніна політехнічний </a:t>
              </a:r>
              <a:r>
                <a:rPr lang="uk-UA" sz="1100" dirty="0" smtClean="0">
                  <a:latin typeface="Arial" panose="020B0604020202020204" pitchFamily="34" charset="0"/>
                  <a:cs typeface="Arial" panose="020B0604020202020204" pitchFamily="34" charset="0"/>
                </a:rPr>
                <a:t>інститут імені ленінського комсомолу</a:t>
              </a:r>
              <a:endParaRPr lang="uk-UA" sz="1100" dirty="0">
                <a:latin typeface="Arial" panose="020B0604020202020204" pitchFamily="34" charset="0"/>
                <a:cs typeface="Arial" panose="020B0604020202020204" pitchFamily="34" charset="0"/>
              </a:endParaRPr>
            </a:p>
          </p:txBody>
        </p:sp>
        <p:sp>
          <p:nvSpPr>
            <p:cNvPr id="39" name="TextBox 38"/>
            <p:cNvSpPr txBox="1"/>
            <p:nvPr/>
          </p:nvSpPr>
          <p:spPr>
            <a:xfrm>
              <a:off x="1024519" y="4037415"/>
              <a:ext cx="1956383" cy="280830"/>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1978-1993</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16" name="Групувати 15"/>
          <p:cNvGrpSpPr/>
          <p:nvPr/>
        </p:nvGrpSpPr>
        <p:grpSpPr>
          <a:xfrm>
            <a:off x="1024516" y="4422149"/>
            <a:ext cx="7071730" cy="280830"/>
            <a:chOff x="1024516" y="4375684"/>
            <a:chExt cx="7071730" cy="280830"/>
          </a:xfrm>
        </p:grpSpPr>
        <p:sp>
          <p:nvSpPr>
            <p:cNvPr id="40" name="Прямокутник 39"/>
            <p:cNvSpPr/>
            <p:nvPr/>
          </p:nvSpPr>
          <p:spPr>
            <a:xfrm>
              <a:off x="2790823" y="4397803"/>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smtClean="0">
                  <a:latin typeface="Arial" panose="020B0604020202020204" pitchFamily="34" charset="0"/>
                  <a:cs typeface="Arial" panose="020B0604020202020204" pitchFamily="34" charset="0"/>
                </a:rPr>
                <a:t>Державний університет «Львівська політехніка»</a:t>
              </a:r>
              <a:endParaRPr lang="uk-UA" sz="1100" dirty="0">
                <a:latin typeface="Arial" panose="020B0604020202020204" pitchFamily="34" charset="0"/>
                <a:cs typeface="Arial" panose="020B0604020202020204" pitchFamily="34" charset="0"/>
              </a:endParaRPr>
            </a:p>
          </p:txBody>
        </p:sp>
        <p:sp>
          <p:nvSpPr>
            <p:cNvPr id="41" name="TextBox 40"/>
            <p:cNvSpPr txBox="1"/>
            <p:nvPr/>
          </p:nvSpPr>
          <p:spPr>
            <a:xfrm>
              <a:off x="1024516" y="4375684"/>
              <a:ext cx="1956383" cy="280830"/>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1993-2000</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20" name="Групувати 19"/>
          <p:cNvGrpSpPr/>
          <p:nvPr/>
        </p:nvGrpSpPr>
        <p:grpSpPr>
          <a:xfrm>
            <a:off x="1024516" y="4740702"/>
            <a:ext cx="7071730" cy="280830"/>
            <a:chOff x="1024516" y="4702602"/>
            <a:chExt cx="7071730" cy="280830"/>
          </a:xfrm>
        </p:grpSpPr>
        <p:sp>
          <p:nvSpPr>
            <p:cNvPr id="44" name="Прямокутник 43"/>
            <p:cNvSpPr/>
            <p:nvPr/>
          </p:nvSpPr>
          <p:spPr>
            <a:xfrm>
              <a:off x="2790823" y="4724721"/>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smtClean="0">
                  <a:latin typeface="Arial" panose="020B0604020202020204" pitchFamily="34" charset="0"/>
                  <a:cs typeface="Arial" panose="020B0604020202020204" pitchFamily="34" charset="0"/>
                </a:rPr>
                <a:t>Національний університет «Львівська політехніка»</a:t>
              </a:r>
              <a:endParaRPr lang="uk-UA" sz="1100" dirty="0">
                <a:latin typeface="Arial" panose="020B0604020202020204" pitchFamily="34" charset="0"/>
                <a:cs typeface="Arial" panose="020B0604020202020204" pitchFamily="34" charset="0"/>
              </a:endParaRPr>
            </a:p>
          </p:txBody>
        </p:sp>
        <p:sp>
          <p:nvSpPr>
            <p:cNvPr id="45" name="TextBox 44"/>
            <p:cNvSpPr txBox="1"/>
            <p:nvPr/>
          </p:nvSpPr>
          <p:spPr>
            <a:xfrm>
              <a:off x="1024516" y="4702602"/>
              <a:ext cx="1956383" cy="280830"/>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2000</a:t>
              </a:r>
              <a:r>
                <a:rPr lang="en-US" sz="1600" b="1" dirty="0" smtClean="0">
                  <a:solidFill>
                    <a:schemeClr val="accent2"/>
                  </a:solidFill>
                  <a:latin typeface="Arial" panose="020B0604020202020204" pitchFamily="34" charset="0"/>
                  <a:ea typeface="Montserrat Semi" charset="0"/>
                  <a:cs typeface="Arial" panose="020B0604020202020204" pitchFamily="34" charset="0"/>
                </a:rPr>
                <a:t>-202</a:t>
              </a:r>
              <a:r>
                <a:rPr lang="uk-UA" sz="1600" b="1" dirty="0" smtClean="0">
                  <a:solidFill>
                    <a:schemeClr val="accent2"/>
                  </a:solidFill>
                  <a:latin typeface="Arial" panose="020B0604020202020204" pitchFamily="34" charset="0"/>
                  <a:ea typeface="Montserrat Semi" charset="0"/>
                  <a:cs typeface="Arial" panose="020B0604020202020204" pitchFamily="34" charset="0"/>
                </a:rPr>
                <a:t>4</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spTree>
    <p:extLst>
      <p:ext uri="{BB962C8B-B14F-4D97-AF65-F5344CB8AC3E}">
        <p14:creationId xmlns:p14="http://schemas.microsoft.com/office/powerpoint/2010/main" val="23754456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5" y="808164"/>
            <a:ext cx="5455556" cy="3598661"/>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Поява спеціалізованих технічних закладів в Австрійській та Німецькій імперіях зумовила заснування реальних шкіл, в яких здійснювали підготовку вступу до вищого технічного навчального закладу. У березні 1816 р. придворна освітня комісія направила до Львова розпорядження: </a:t>
            </a:r>
          </a:p>
          <a:p>
            <a:pPr indent="180975" algn="ctr">
              <a:lnSpc>
                <a:spcPct val="120000"/>
              </a:lnSpc>
              <a:spcBef>
                <a:spcPts val="1200"/>
              </a:spcBef>
              <a:spcAft>
                <a:spcPts val="1200"/>
              </a:spcAft>
            </a:pPr>
            <a:r>
              <a:rPr lang="uk-UA" sz="1200" i="1" dirty="0" smtClean="0">
                <a:solidFill>
                  <a:srgbClr val="00A1E4"/>
                </a:solidFill>
                <a:latin typeface="Arial" panose="020B0604020202020204" pitchFamily="34" charset="0"/>
                <a:ea typeface="Montserrat Semi" charset="0"/>
                <a:cs typeface="Arial" panose="020B0604020202020204" pitchFamily="34" charset="0"/>
              </a:rPr>
              <a:t>«Якраз найкращий час підвищувати рівень нормальної школи у Галичині та Кракові… Заклад забезпечить стале, тривке, навчання, стане осередком науки, ремесла, діловодства, фахового вчительства… Час оголосити відкриття реальної школи у Львові»</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Надвірна комісія повідомила, що 7 березня 1816 р. у </a:t>
            </a:r>
            <a:r>
              <a:rPr lang="uk-UA" sz="1200" dirty="0" err="1"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Медіолані</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(Мілані) цісар Франц I своїм розпорядженням дозволив відкрити 1-й клас реальної школи у Львові з 1816/1817 н. р.</a:t>
            </a:r>
            <a:r>
              <a:rPr lang="ru-RU"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ru-RU"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a:t>
            </a:r>
            <a:r>
              <a:rPr lang="ru-RU"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будівлі</a:t>
            </a:r>
            <a:r>
              <a:rPr lang="ru-RU"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ru-RU"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Нормальної</a:t>
            </a:r>
            <a:r>
              <a:rPr lang="ru-RU"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ru-RU"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школи</a:t>
            </a:r>
            <a:r>
              <a:rPr lang="ru-RU"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на </a:t>
            </a:r>
            <a:r>
              <a:rPr lang="ru-RU"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площі</a:t>
            </a:r>
            <a:r>
              <a:rPr lang="ru-RU"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ru-RU" sz="1200" dirty="0" err="1"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Каструм</a:t>
            </a:r>
            <a:r>
              <a:rPr lang="ru-RU"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1835 р. зусиллями Крайового сейму реальна школа реорганізована у «</a:t>
            </a:r>
            <a:r>
              <a:rPr lang="uk-UA" sz="1200" dirty="0" err="1"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Цісарсько</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-королівську реально-торгівельну академію», із рангом гімназії.</a:t>
            </a:r>
          </a:p>
        </p:txBody>
      </p:sp>
      <p:sp>
        <p:nvSpPr>
          <p:cNvPr id="5" name="TextBox 4"/>
          <p:cNvSpPr txBox="1"/>
          <p:nvPr/>
        </p:nvSpPr>
        <p:spPr>
          <a:xfrm>
            <a:off x="354696" y="198308"/>
            <a:ext cx="5888124" cy="342385"/>
          </a:xfrm>
          <a:prstGeom prst="rect">
            <a:avLst/>
          </a:prstGeom>
          <a:noFill/>
        </p:spPr>
        <p:txBody>
          <a:bodyPr wrap="square" lIns="34275" tIns="17137" rIns="34275" bIns="17137" rtlCol="0">
            <a:spAutoFit/>
          </a:bodyPr>
          <a:lstStyle/>
          <a:p>
            <a:pPr marL="1343025" indent="-1343025"/>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РЕАЛЬНА ШКОЛА</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6" name="Місце для зображення 5"/>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47321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3499" y="741488"/>
            <a:ext cx="5579381" cy="4177281"/>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Рескриптом від 24 січня 1843 р. цісар дозволив заснувати Технічний відділ (факультет), а вже постановою від 3 лютого 1844 р. дозволялось заснування </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Технічної академії</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4 листопада 1844 р. академія урочисто розпочала навчання</a:t>
            </a:r>
            <a:r>
              <a:rPr lang="en-US"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та стала першим на теренах України технічним навчальним закладом академічного зразка.</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листопаді 1871 р. академія отримала права вищого навчального закладу Австро-Угорської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монархії, що призвело до розширення автономії закладу</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колегія професорів отримала право вибору ректора на однорічний термін. </a:t>
            </a:r>
            <a:endPar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З 1874 р. розпочалось будівництво власного приміщення Технічної академії. Паралельно відбувалось спорудження будівлі хімічної лабораторії. Проект доручено розробити викладачу академії архітектору Юліану-Октавіану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Захарієвичу</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15 листопада 1877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р.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відбулось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урочисте відкриття нового приміщення Технічної академії. Будівля виконана у стилі неоренесансну, із 6 колонами корінфського ордеру, які підтримують аттик. Його вінчає алегорична скульптурна композиція «Інженерія, Архітектура і Механіка», виконана Леонардо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Марконі</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Актову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залу прикрашають картини за ескізами відомого польського художника Яна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Матейка</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151101" y="198307"/>
            <a:ext cx="5888124" cy="342385"/>
          </a:xfrm>
          <a:prstGeom prst="rect">
            <a:avLst/>
          </a:prstGeom>
          <a:noFill/>
        </p:spPr>
        <p:txBody>
          <a:bodyPr wrap="square" lIns="34275" tIns="17137" rIns="34275" bIns="17137" rtlCol="0">
            <a:spAutoFit/>
          </a:bodyPr>
          <a:lstStyle/>
          <a:p>
            <a:pPr marL="1343025" indent="-1343025"/>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ТЕХНІЧНА АКАДЕМІЯ</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11" name="Місце для зображення 10"/>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6350" y="0"/>
            <a:ext cx="2901950" cy="5143500"/>
          </a:xfrm>
        </p:spPr>
      </p:pic>
    </p:spTree>
    <p:extLst>
      <p:ext uri="{BB962C8B-B14F-4D97-AF65-F5344CB8AC3E}">
        <p14:creationId xmlns:p14="http://schemas.microsoft.com/office/powerpoint/2010/main" val="3127187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Місце для зображення 11"/>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412750" y="531813"/>
            <a:ext cx="3960813" cy="4316412"/>
          </a:xfrm>
        </p:spPr>
      </p:pic>
      <p:pic>
        <p:nvPicPr>
          <p:cNvPr id="13" name="Місце для зображення 12"/>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4786313" y="531813"/>
            <a:ext cx="3960812" cy="4316412"/>
          </a:xfrm>
        </p:spPr>
      </p:pic>
    </p:spTree>
    <p:extLst>
      <p:ext uri="{BB962C8B-B14F-4D97-AF65-F5344CB8AC3E}">
        <p14:creationId xmlns:p14="http://schemas.microsoft.com/office/powerpoint/2010/main" val="10634625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4" y="998664"/>
            <a:ext cx="5537969" cy="3935357"/>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За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пропозицією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колегії професорів урядовою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постановою від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8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жовтня 1877 р. навчальний заклад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було перейменовано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на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r>
              <a:rPr lang="uk-UA" sz="1200" b="1" dirty="0" err="1"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Цісарсько</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-королівську </a:t>
            </a:r>
            <a:r>
              <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Вищу технічну </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школу</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p>
          <a:p>
            <a:pPr indent="361950">
              <a:lnSpc>
                <a:spcPct val="120000"/>
              </a:lnSpc>
              <a:spcAft>
                <a:spcPts val="600"/>
              </a:spcAft>
            </a:pP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Відбулась трансформація й організаційної моделі навчального закладу. Згідно швейцарської моделі створено три відділи (факультети): інженерії, архітектури та технічної хімії. Згодом, у 1877 р., засновано машинобудівний відділ, а з 1907 р. розпочав навчання відділ водної інженерії.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Для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наближення до практичних потреб промисловості при Вищій технічній школі створено три Крайові дослідні станції: нафтова, керамічна і механічна</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1901 р. ректор Вищої технічної школи отримав мандат у Галицькому крайовому сеймі. Цього ж року Вища технічна школа отримала право присудження наукового ступеня доктора технічних наук, на підставі наукової праці та попередньо складеного іспиту. Станом на 1918 р. цей ступінь отримали 64 інженери. Більш того, з 1912 р. Вища технічна школа розпочала присудження почесного звання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Doctor</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honoris</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causa</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який першими отримали Марія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Склодовська</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-Кюрі,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Я.Франке</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Ю.Медведський</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А.Вітковський</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та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К.Обрембович</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en-GB"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54696" y="198308"/>
            <a:ext cx="5255529" cy="650162"/>
          </a:xfrm>
          <a:prstGeom prst="rect">
            <a:avLst/>
          </a:prstGeom>
          <a:noFill/>
        </p:spPr>
        <p:txBody>
          <a:bodyPr wrap="square" lIns="34275" tIns="17137" rIns="34275" bIns="17137" rtlCol="0">
            <a:spAutoFit/>
          </a:bodyPr>
          <a:lstStyle/>
          <a:p>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ЦІСАРСЬКО-КОРОЛІВСЬКА ВИЩА ТЕХНІЧНА ШКОЛА</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9" name="Місце для зображення 8"/>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6242820" y="0"/>
            <a:ext cx="2901180" cy="5143500"/>
          </a:xfrm>
        </p:spPr>
      </p:pic>
    </p:spTree>
    <p:extLst>
      <p:ext uri="{BB962C8B-B14F-4D97-AF65-F5344CB8AC3E}">
        <p14:creationId xmlns:p14="http://schemas.microsoft.com/office/powerpoint/2010/main" val="36567903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8756" y="596897"/>
            <a:ext cx="5537969" cy="4475825"/>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початком Першої світової війни у червні 1914 р. корпуси Вищої технічної школи переобладнано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під військовий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шпиталь. Більшість викладачів і студентів покинули Львів або були мобілізовані до армії. </a:t>
            </a:r>
            <a:b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b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1915-1917 рр. Вища політехнічна школа відновила свою роботу, попри те що частина будівель школа залишалась зайнята військовим шпиталем.</a:t>
            </a:r>
          </a:p>
          <a:p>
            <a:pPr indent="361950">
              <a:lnSpc>
                <a:spcPct val="120000"/>
              </a:lnSpc>
              <a:spcAft>
                <a:spcPts val="600"/>
              </a:spcAft>
            </a:pP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13 січня 1921 р. Міністерство освіти II Речі Посполитої перейменувало Вищу технічну школу на </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Львівську політехніку</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Початок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Другої світової війни та події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«золотого вересня»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(окупації військами Червоної Армії західноукраїнських земель II-ї Речі Посполитої) визначили новий етап життя навчального закладу.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жовтня 1939 р. було відновлено навчальний процес, а також змінено назву на </a:t>
            </a:r>
            <a:r>
              <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Львівський політехнічний </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інститут</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Перший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радянський період був перерваний приходом німецьких окупаційних військ у червні 1941 р. Як і в роки Першої світової війни, у корпусах політехніки розмістили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шпиталь</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У липні 1941 р. на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Вулецьких</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пагорбах німецькі репресивні служби розстріляли десятки викладачів та науковців Львівської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політехніки</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квітні 1942 р. у приміщенні нинішнього корпусу № 14 німецька окупаційна влада дозволила організувати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«Технічні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фахові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курси»,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з обмеженою програмою викладання</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p>
        </p:txBody>
      </p:sp>
      <p:sp>
        <p:nvSpPr>
          <p:cNvPr id="5" name="TextBox 4"/>
          <p:cNvSpPr txBox="1"/>
          <p:nvPr/>
        </p:nvSpPr>
        <p:spPr>
          <a:xfrm>
            <a:off x="3146358" y="177541"/>
            <a:ext cx="5888124" cy="342385"/>
          </a:xfrm>
          <a:prstGeom prst="rect">
            <a:avLst/>
          </a:prstGeom>
          <a:noFill/>
        </p:spPr>
        <p:txBody>
          <a:bodyPr wrap="square" lIns="34275" tIns="17137" rIns="34275" bIns="17137" rtlCol="0">
            <a:spAutoFit/>
          </a:bodyPr>
          <a:lstStyle/>
          <a:p>
            <a:pPr marL="1343025" indent="-1343025"/>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ВОЄННИЙ ПЕРІОД</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2" name="Місце для зображення 1"/>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2901950" cy="5143500"/>
          </a:xfrm>
        </p:spPr>
      </p:pic>
    </p:spTree>
    <p:extLst>
      <p:ext uri="{BB962C8B-B14F-4D97-AF65-F5344CB8AC3E}">
        <p14:creationId xmlns:p14="http://schemas.microsoft.com/office/powerpoint/2010/main" val="22122446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4" y="665289"/>
            <a:ext cx="5537969" cy="4106301"/>
          </a:xfrm>
          <a:prstGeom prst="rect">
            <a:avLst/>
          </a:prstGeom>
          <a:noFill/>
        </p:spPr>
        <p:txBody>
          <a:bodyPr wrap="square" lIns="34275" tIns="17137" rIns="34275" bIns="17137" rtlCol="0">
            <a:spAutoFit/>
          </a:bodyPr>
          <a:lstStyle/>
          <a:p>
            <a:pPr indent="361950">
              <a:lnSpc>
                <a:spcPct val="120000"/>
              </a:lnSpc>
              <a:spcAft>
                <a:spcPts val="600"/>
              </a:spcAft>
            </a:pP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поверненням радянської влади у влітку 1944 р. розпочинається відновлення роботи навчального закладу, а фактично нове створення. В наслідок радянської політики підбору кадрів, серед викладачів Львівського політехнічного інституту не виявилось жодного українця із науковим ступенем. Станом на вересень 1945 р. до інституту прийнято більше сотні нових викладачів. Це сприяло потужній русифікації навчального процесу в Політехнічному інституті.</a:t>
            </a:r>
          </a:p>
          <a:p>
            <a:pPr indent="361950">
              <a:lnSpc>
                <a:spcPct val="120000"/>
              </a:lnSpc>
              <a:spcAft>
                <a:spcPts val="600"/>
              </a:spcAft>
            </a:pP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На початок 1970-х рр. ЛПІ налічував 14 факультетів: енергетичний, електрофізичний, електромеханічний, радіотехнічний, механіко-технологічний, механіко-машинобудівний, інженерно-будівельний, геодезичний, інженерно-економічний, хіміко-технологічний, технології органічних речовин, автоматики, а також вечірній та заочний (відкритий у 1956 р.)</a:t>
            </a:r>
          </a:p>
          <a:p>
            <a:pPr indent="361950">
              <a:lnSpc>
                <a:spcPct val="120000"/>
              </a:lnSpc>
              <a:spcAft>
                <a:spcPts val="600"/>
              </a:spcAft>
            </a:pP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На 14 факультетах та у філіях ЛПІ навчалося близько 25 тис. студентів. </a:t>
            </a:r>
            <a:b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b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1986-1987 навчальному році лекції читали 1412 викладачів, з яких 59 – доктори наук, професори, 752 – кандидати наук, доценти. У 1988 р. в ЛПІ функціонувало </a:t>
            </a:r>
            <a:b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b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72 базові кафедри, 65 науко-дослідних лабораторій.</a:t>
            </a:r>
          </a:p>
          <a:p>
            <a:pPr indent="361950">
              <a:lnSpc>
                <a:spcPct val="120000"/>
              </a:lnSpc>
              <a:spcAft>
                <a:spcPts val="600"/>
              </a:spcAft>
            </a:pP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1989 р. у Львові набуває сили процеси демократизації, які охоплюють й Політехнічний інститут. Під тиском студентських акцій непокори відбувається перегляд ідеологічних норм при складанні навчальних програм, відбувається відтік членів із комуністичних і комсомольських організацій.</a:t>
            </a:r>
            <a:endParaRPr lang="uk-UA" sz="11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6" name="TextBox 5"/>
          <p:cNvSpPr txBox="1"/>
          <p:nvPr/>
        </p:nvSpPr>
        <p:spPr>
          <a:xfrm>
            <a:off x="354696" y="198308"/>
            <a:ext cx="5888124" cy="342385"/>
          </a:xfrm>
          <a:prstGeom prst="rect">
            <a:avLst/>
          </a:prstGeom>
          <a:noFill/>
        </p:spPr>
        <p:txBody>
          <a:bodyPr wrap="square" lIns="34275" tIns="17137" rIns="34275" bIns="17137" rtlCol="0">
            <a:spAutoFit/>
          </a:bodyPr>
          <a:lstStyle/>
          <a:p>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РАДЯНСЬКИЙ ПЕРІОД</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8" name="Місце для зображення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0725458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3499" y="911222"/>
            <a:ext cx="5735726" cy="3811027"/>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На підставі Статуту 27 лютого 1991 р. відбулись перші після 1945 р. демократичні вибори ректора, яким стає професор, доктор фізико-математичних наук Юрій </a:t>
            </a:r>
            <a:r>
              <a:rPr lang="uk-UA" sz="1200" dirty="0" err="1"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Рудавський</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Під його керівництвом в інституті розпочалось становлення української вищої школи. </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Проголошення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незалежності 24 серпня 1991 р. та створення нової державної системи освітніх закладів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знаменує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новий період трансформацій. Тільки з цього часу Львівський політехнічний інститут розпочинає працювати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a:r>
            <a:b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b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в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умовах існування української незалежної держави. </a:t>
            </a:r>
          </a:p>
          <a:p>
            <a:pPr indent="361950">
              <a:lnSpc>
                <a:spcPct val="120000"/>
              </a:lnSpc>
              <a:spcAft>
                <a:spcPts val="600"/>
              </a:spcAft>
            </a:pP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У червні 1993 р. Львівський політехнічний інститут отримав найвищий –четвертий рівень акредитації, а також нову назву – </a:t>
            </a:r>
            <a:r>
              <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Державний університет </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«Львівська політехніка».</a:t>
            </a:r>
            <a:r>
              <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endPar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Вперше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в Україні у березні 1993 р. в Львівській політехніці обрано орган студентського самоврядування – Колегію студентів інституту, факультетів та студентські ради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гуртожитків. Створено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нові факультети: комп’ютерної техніки та інформаційних технологій, прикладної математики. Відроджено Першу академічну гімназію при Львівській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політехніці.</a:t>
            </a:r>
          </a:p>
        </p:txBody>
      </p:sp>
      <p:sp>
        <p:nvSpPr>
          <p:cNvPr id="5" name="TextBox 4"/>
          <p:cNvSpPr txBox="1"/>
          <p:nvPr/>
        </p:nvSpPr>
        <p:spPr>
          <a:xfrm>
            <a:off x="3151101" y="177541"/>
            <a:ext cx="5888124" cy="342385"/>
          </a:xfrm>
          <a:prstGeom prst="rect">
            <a:avLst/>
          </a:prstGeom>
          <a:noFill/>
        </p:spPr>
        <p:txBody>
          <a:bodyPr wrap="square" lIns="34275" tIns="17137" rIns="34275" bIns="17137" rtlCol="0">
            <a:spAutoFit/>
          </a:bodyPr>
          <a:lstStyle/>
          <a:p>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СТАНОВЛЕННЯ НЕЗАЛЕЖНОСТІ</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2" name="Місце для зображення 1"/>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2901950" cy="5143500"/>
          </a:xfrm>
        </p:spPr>
      </p:pic>
    </p:spTree>
    <p:extLst>
      <p:ext uri="{BB962C8B-B14F-4D97-AF65-F5344CB8AC3E}">
        <p14:creationId xmlns:p14="http://schemas.microsoft.com/office/powerpoint/2010/main" val="27624191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P_NEW_Temp_Prez">
  <a:themeElements>
    <a:clrScheme name="Кольористика з брендбуку ЛП">
      <a:dk1>
        <a:srgbClr val="000000"/>
      </a:dk1>
      <a:lt1>
        <a:srgbClr val="FFFFFF"/>
      </a:lt1>
      <a:dk2>
        <a:srgbClr val="FFFFFF"/>
      </a:dk2>
      <a:lt2>
        <a:srgbClr val="FFFFFF"/>
      </a:lt2>
      <a:accent1>
        <a:srgbClr val="2E3195"/>
      </a:accent1>
      <a:accent2>
        <a:srgbClr val="00A1E4"/>
      </a:accent2>
      <a:accent3>
        <a:srgbClr val="38B28C"/>
      </a:accent3>
      <a:accent4>
        <a:srgbClr val="0070C0"/>
      </a:accent4>
      <a:accent5>
        <a:srgbClr val="6E71D2"/>
      </a:accent5>
      <a:accent6>
        <a:srgbClr val="A6CE39"/>
      </a:accent6>
      <a:hlink>
        <a:srgbClr val="00A1E4"/>
      </a:hlink>
      <a:folHlink>
        <a:srgbClr val="A6CE3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LP_NEW_Temp_Prez</Template>
  <TotalTime>1847</TotalTime>
  <Words>837</Words>
  <Application>Microsoft Office PowerPoint</Application>
  <PresentationFormat>Екран (16:9)</PresentationFormat>
  <Paragraphs>73</Paragraphs>
  <Slides>12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12</vt:i4>
      </vt:variant>
    </vt:vector>
  </HeadingPairs>
  <TitlesOfParts>
    <vt:vector size="13" baseType="lpstr">
      <vt:lpstr>LP_NEW_Temp_Prez</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Ірина Романовська</dc:creator>
  <cp:lastModifiedBy>Ірина Романовська</cp:lastModifiedBy>
  <cp:revision>147</cp:revision>
  <dcterms:created xsi:type="dcterms:W3CDTF">2020-11-18T09:41:21Z</dcterms:created>
  <dcterms:modified xsi:type="dcterms:W3CDTF">2024-02-01T14:12:43Z</dcterms:modified>
</cp:coreProperties>
</file>