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8"/>
  </p:handoutMasterIdLst>
  <p:sldIdLst>
    <p:sldId id="284" r:id="rId2"/>
    <p:sldId id="290" r:id="rId3"/>
    <p:sldId id="289" r:id="rId4"/>
    <p:sldId id="295" r:id="rId5"/>
    <p:sldId id="294" r:id="rId6"/>
    <p:sldId id="281" r:id="rId7"/>
  </p:sldIdLst>
  <p:sldSz cx="9906000" cy="6858000" type="A4"/>
  <p:notesSz cx="6858000" cy="9144000"/>
  <p:defaultTextStyle>
    <a:defPPr>
      <a:defRPr lang="en-US"/>
    </a:defPPr>
    <a:lvl1pPr marL="0" algn="l" defTabSz="8045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2265" algn="l" defTabSz="8045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04529" algn="l" defTabSz="8045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06794" algn="l" defTabSz="8045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09059" algn="l" defTabSz="8045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11324" algn="l" defTabSz="8045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13588" algn="l" defTabSz="8045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15853" algn="l" defTabSz="8045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18117" algn="l" defTabSz="8045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20" userDrawn="1">
          <p15:clr>
            <a:srgbClr val="A4A3A4"/>
          </p15:clr>
        </p15:guide>
        <p15:guide id="2" pos="7633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CE39"/>
    <a:srgbClr val="00A1E4"/>
    <a:srgbClr val="2E3192"/>
    <a:srgbClr val="000000"/>
    <a:srgbClr val="E6E7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1" autoAdjust="0"/>
    <p:restoredTop sz="94612"/>
  </p:normalViewPr>
  <p:slideViewPr>
    <p:cSldViewPr snapToGrid="0" snapToObjects="1" showGuides="1">
      <p:cViewPr varScale="1">
        <p:scale>
          <a:sx n="108" d="100"/>
          <a:sy n="108" d="100"/>
        </p:scale>
        <p:origin x="-1302" y="-84"/>
      </p:cViewPr>
      <p:guideLst>
        <p:guide orient="horz" pos="2160"/>
        <p:guide pos="310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1" d="100"/>
          <a:sy n="91" d="100"/>
        </p:scale>
        <p:origin x="328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62;&#1077;&#1085;&#1090;&#1088;%20&#1103;&#1082;&#1086;&#1089;&#1090;&#1110;\&#1056;&#1077;&#1079;&#1091;&#1083;&#1100;&#1090;&#1072;&#1090;&#1080;%20&#1086;&#1087;&#1080;&#1090;&#1091;&#1074;&#1072;&#1085;&#1085;&#1103;%20-2020%20(&#1079;&#1074;&#1077;&#1076;&#1077;&#1085;&#1110;)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[Результати опитування -2020 (зведені) (1).xlsx]Статистика по курсах!ЗведенаТаблиця2</c:name>
    <c:fmtId val="-1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4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4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4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'Статистика по курсах'!$B$1:$B$2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'Статистика по курсах'!$A$3:$A$19</c:f>
              <c:strCache>
                <c:ptCount val="16"/>
                <c:pt idx="0">
                  <c:v>ІППТ</c:v>
                </c:pt>
                <c:pt idx="1">
                  <c:v>ІАПО</c:v>
                </c:pt>
                <c:pt idx="2">
                  <c:v>ІАРД</c:v>
                </c:pt>
                <c:pt idx="3">
                  <c:v>ІБІС</c:v>
                </c:pt>
                <c:pt idx="4">
                  <c:v>ІГДГ</c:v>
                </c:pt>
                <c:pt idx="5">
                  <c:v>ІГСН</c:v>
                </c:pt>
                <c:pt idx="6">
                  <c:v>ІНЕМ</c:v>
                </c:pt>
                <c:pt idx="7">
                  <c:v>ІЕСК</c:v>
                </c:pt>
                <c:pt idx="8">
                  <c:v>ІІМТ</c:v>
                </c:pt>
                <c:pt idx="9">
                  <c:v>ІКНІ</c:v>
                </c:pt>
                <c:pt idx="10">
                  <c:v>ІКТА</c:v>
                </c:pt>
                <c:pt idx="11">
                  <c:v>ІППО</c:v>
                </c:pt>
                <c:pt idx="12">
                  <c:v>ІМФН</c:v>
                </c:pt>
                <c:pt idx="13">
                  <c:v>ІСТР</c:v>
                </c:pt>
                <c:pt idx="14">
                  <c:v>ІТРЕ</c:v>
                </c:pt>
                <c:pt idx="15">
                  <c:v>ІХХТ</c:v>
                </c:pt>
              </c:strCache>
            </c:strRef>
          </c:cat>
          <c:val>
            <c:numRef>
              <c:f>'Статистика по курсах'!$B$3:$B$19</c:f>
              <c:numCache>
                <c:formatCode>General</c:formatCode>
                <c:ptCount val="16"/>
                <c:pt idx="1">
                  <c:v>7</c:v>
                </c:pt>
                <c:pt idx="2">
                  <c:v>46</c:v>
                </c:pt>
                <c:pt idx="3">
                  <c:v>16</c:v>
                </c:pt>
                <c:pt idx="4">
                  <c:v>3</c:v>
                </c:pt>
                <c:pt idx="5">
                  <c:v>8</c:v>
                </c:pt>
                <c:pt idx="6">
                  <c:v>121</c:v>
                </c:pt>
                <c:pt idx="7">
                  <c:v>25</c:v>
                </c:pt>
                <c:pt idx="8">
                  <c:v>12</c:v>
                </c:pt>
                <c:pt idx="9">
                  <c:v>295</c:v>
                </c:pt>
                <c:pt idx="10">
                  <c:v>131</c:v>
                </c:pt>
                <c:pt idx="11">
                  <c:v>112</c:v>
                </c:pt>
                <c:pt idx="12">
                  <c:v>32</c:v>
                </c:pt>
                <c:pt idx="13">
                  <c:v>2</c:v>
                </c:pt>
                <c:pt idx="14">
                  <c:v>49</c:v>
                </c:pt>
                <c:pt idx="15">
                  <c:v>160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92-410F-AFFE-34657F16D144}"/>
            </c:ext>
          </c:extLst>
        </c:ser>
        <c:ser>
          <c:idx val="1"/>
          <c:order val="1"/>
          <c:tx>
            <c:strRef>
              <c:f>'Статистика по курсах'!$C$1:$C$2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'Статистика по курсах'!$A$3:$A$19</c:f>
              <c:strCache>
                <c:ptCount val="16"/>
                <c:pt idx="0">
                  <c:v>ІППТ</c:v>
                </c:pt>
                <c:pt idx="1">
                  <c:v>ІАПО</c:v>
                </c:pt>
                <c:pt idx="2">
                  <c:v>ІАРД</c:v>
                </c:pt>
                <c:pt idx="3">
                  <c:v>ІБІС</c:v>
                </c:pt>
                <c:pt idx="4">
                  <c:v>ІГДГ</c:v>
                </c:pt>
                <c:pt idx="5">
                  <c:v>ІГСН</c:v>
                </c:pt>
                <c:pt idx="6">
                  <c:v>ІНЕМ</c:v>
                </c:pt>
                <c:pt idx="7">
                  <c:v>ІЕСК</c:v>
                </c:pt>
                <c:pt idx="8">
                  <c:v>ІІМТ</c:v>
                </c:pt>
                <c:pt idx="9">
                  <c:v>ІКНІ</c:v>
                </c:pt>
                <c:pt idx="10">
                  <c:v>ІКТА</c:v>
                </c:pt>
                <c:pt idx="11">
                  <c:v>ІППО</c:v>
                </c:pt>
                <c:pt idx="12">
                  <c:v>ІМФН</c:v>
                </c:pt>
                <c:pt idx="13">
                  <c:v>ІСТР</c:v>
                </c:pt>
                <c:pt idx="14">
                  <c:v>ІТРЕ</c:v>
                </c:pt>
                <c:pt idx="15">
                  <c:v>ІХХТ</c:v>
                </c:pt>
              </c:strCache>
            </c:strRef>
          </c:cat>
          <c:val>
            <c:numRef>
              <c:f>'Статистика по курсах'!$C$3:$C$19</c:f>
              <c:numCache>
                <c:formatCode>General</c:formatCode>
                <c:ptCount val="16"/>
                <c:pt idx="0">
                  <c:v>4</c:v>
                </c:pt>
                <c:pt idx="1">
                  <c:v>3</c:v>
                </c:pt>
                <c:pt idx="2">
                  <c:v>80</c:v>
                </c:pt>
                <c:pt idx="3">
                  <c:v>1</c:v>
                </c:pt>
                <c:pt idx="4">
                  <c:v>10</c:v>
                </c:pt>
                <c:pt idx="5">
                  <c:v>21</c:v>
                </c:pt>
                <c:pt idx="6">
                  <c:v>29</c:v>
                </c:pt>
                <c:pt idx="7">
                  <c:v>21</c:v>
                </c:pt>
                <c:pt idx="8">
                  <c:v>8</c:v>
                </c:pt>
                <c:pt idx="9">
                  <c:v>118</c:v>
                </c:pt>
                <c:pt idx="10">
                  <c:v>57</c:v>
                </c:pt>
                <c:pt idx="11">
                  <c:v>10</c:v>
                </c:pt>
                <c:pt idx="12">
                  <c:v>34</c:v>
                </c:pt>
                <c:pt idx="13">
                  <c:v>3</c:v>
                </c:pt>
                <c:pt idx="14">
                  <c:v>19</c:v>
                </c:pt>
                <c:pt idx="15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B92-410F-AFFE-34657F16D144}"/>
            </c:ext>
          </c:extLst>
        </c:ser>
        <c:ser>
          <c:idx val="2"/>
          <c:order val="2"/>
          <c:tx>
            <c:strRef>
              <c:f>'Статистика по курсах'!$D$1:$D$2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'Статистика по курсах'!$A$3:$A$19</c:f>
              <c:strCache>
                <c:ptCount val="16"/>
                <c:pt idx="0">
                  <c:v>ІППТ</c:v>
                </c:pt>
                <c:pt idx="1">
                  <c:v>ІАПО</c:v>
                </c:pt>
                <c:pt idx="2">
                  <c:v>ІАРД</c:v>
                </c:pt>
                <c:pt idx="3">
                  <c:v>ІБІС</c:v>
                </c:pt>
                <c:pt idx="4">
                  <c:v>ІГДГ</c:v>
                </c:pt>
                <c:pt idx="5">
                  <c:v>ІГСН</c:v>
                </c:pt>
                <c:pt idx="6">
                  <c:v>ІНЕМ</c:v>
                </c:pt>
                <c:pt idx="7">
                  <c:v>ІЕСК</c:v>
                </c:pt>
                <c:pt idx="8">
                  <c:v>ІІМТ</c:v>
                </c:pt>
                <c:pt idx="9">
                  <c:v>ІКНІ</c:v>
                </c:pt>
                <c:pt idx="10">
                  <c:v>ІКТА</c:v>
                </c:pt>
                <c:pt idx="11">
                  <c:v>ІППО</c:v>
                </c:pt>
                <c:pt idx="12">
                  <c:v>ІМФН</c:v>
                </c:pt>
                <c:pt idx="13">
                  <c:v>ІСТР</c:v>
                </c:pt>
                <c:pt idx="14">
                  <c:v>ІТРЕ</c:v>
                </c:pt>
                <c:pt idx="15">
                  <c:v>ІХХТ</c:v>
                </c:pt>
              </c:strCache>
            </c:strRef>
          </c:cat>
          <c:val>
            <c:numRef>
              <c:f>'Статистика по курсах'!$D$3:$D$19</c:f>
              <c:numCache>
                <c:formatCode>General</c:formatCode>
                <c:ptCount val="16"/>
                <c:pt idx="2">
                  <c:v>28</c:v>
                </c:pt>
                <c:pt idx="3">
                  <c:v>4</c:v>
                </c:pt>
                <c:pt idx="4">
                  <c:v>16</c:v>
                </c:pt>
                <c:pt idx="5">
                  <c:v>16</c:v>
                </c:pt>
                <c:pt idx="6">
                  <c:v>45</c:v>
                </c:pt>
                <c:pt idx="7">
                  <c:v>2</c:v>
                </c:pt>
                <c:pt idx="8">
                  <c:v>45</c:v>
                </c:pt>
                <c:pt idx="9">
                  <c:v>33</c:v>
                </c:pt>
                <c:pt idx="10">
                  <c:v>51</c:v>
                </c:pt>
                <c:pt idx="11">
                  <c:v>24</c:v>
                </c:pt>
                <c:pt idx="12">
                  <c:v>31</c:v>
                </c:pt>
                <c:pt idx="13">
                  <c:v>7</c:v>
                </c:pt>
                <c:pt idx="14">
                  <c:v>29</c:v>
                </c:pt>
                <c:pt idx="15">
                  <c:v>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B92-410F-AFFE-34657F16D144}"/>
            </c:ext>
          </c:extLst>
        </c:ser>
        <c:ser>
          <c:idx val="3"/>
          <c:order val="3"/>
          <c:tx>
            <c:strRef>
              <c:f>'Статистика по курсах'!$E$1:$E$2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'Статистика по курсах'!$A$3:$A$19</c:f>
              <c:strCache>
                <c:ptCount val="16"/>
                <c:pt idx="0">
                  <c:v>ІППТ</c:v>
                </c:pt>
                <c:pt idx="1">
                  <c:v>ІАПО</c:v>
                </c:pt>
                <c:pt idx="2">
                  <c:v>ІАРД</c:v>
                </c:pt>
                <c:pt idx="3">
                  <c:v>ІБІС</c:v>
                </c:pt>
                <c:pt idx="4">
                  <c:v>ІГДГ</c:v>
                </c:pt>
                <c:pt idx="5">
                  <c:v>ІГСН</c:v>
                </c:pt>
                <c:pt idx="6">
                  <c:v>ІНЕМ</c:v>
                </c:pt>
                <c:pt idx="7">
                  <c:v>ІЕСК</c:v>
                </c:pt>
                <c:pt idx="8">
                  <c:v>ІІМТ</c:v>
                </c:pt>
                <c:pt idx="9">
                  <c:v>ІКНІ</c:v>
                </c:pt>
                <c:pt idx="10">
                  <c:v>ІКТА</c:v>
                </c:pt>
                <c:pt idx="11">
                  <c:v>ІППО</c:v>
                </c:pt>
                <c:pt idx="12">
                  <c:v>ІМФН</c:v>
                </c:pt>
                <c:pt idx="13">
                  <c:v>ІСТР</c:v>
                </c:pt>
                <c:pt idx="14">
                  <c:v>ІТРЕ</c:v>
                </c:pt>
                <c:pt idx="15">
                  <c:v>ІХХТ</c:v>
                </c:pt>
              </c:strCache>
            </c:strRef>
          </c:cat>
          <c:val>
            <c:numRef>
              <c:f>'Статистика по курсах'!$E$3:$E$19</c:f>
              <c:numCache>
                <c:formatCode>General</c:formatCode>
                <c:ptCount val="16"/>
                <c:pt idx="2">
                  <c:v>17</c:v>
                </c:pt>
                <c:pt idx="4">
                  <c:v>3</c:v>
                </c:pt>
                <c:pt idx="6">
                  <c:v>16</c:v>
                </c:pt>
                <c:pt idx="7">
                  <c:v>1</c:v>
                </c:pt>
                <c:pt idx="9">
                  <c:v>15</c:v>
                </c:pt>
                <c:pt idx="10">
                  <c:v>15</c:v>
                </c:pt>
                <c:pt idx="12">
                  <c:v>4</c:v>
                </c:pt>
                <c:pt idx="13">
                  <c:v>5</c:v>
                </c:pt>
                <c:pt idx="14">
                  <c:v>10</c:v>
                </c:pt>
                <c:pt idx="15">
                  <c:v>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B92-410F-AFFE-34657F16D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1784064"/>
        <c:axId val="41785600"/>
      </c:barChart>
      <c:catAx>
        <c:axId val="4178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uk-UA"/>
          </a:p>
        </c:txPr>
        <c:crossAx val="41785600"/>
        <c:crosses val="autoZero"/>
        <c:auto val="1"/>
        <c:lblAlgn val="ctr"/>
        <c:lblOffset val="100"/>
        <c:noMultiLvlLbl val="0"/>
      </c:catAx>
      <c:valAx>
        <c:axId val="41785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uk-UA"/>
          </a:p>
        </c:txPr>
        <c:crossAx val="41784064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uk-UA"/>
    </a:p>
  </c:txPr>
  <c:externalData r:id="rId1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FFC7C-0376-E44D-ACA0-D60DC10B59F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6CEB7-CA9E-364F-BFA0-4F3CF7BA9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8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11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4127501"/>
            <a:ext cx="9906001" cy="27305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92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40224" tIns="20112" rIns="40224" bIns="20112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40224" tIns="20112" rIns="40224" bIns="20112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63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0" r:id="rId2"/>
  </p:sldLayoutIdLst>
  <p:txStyles>
    <p:titleStyle>
      <a:lvl1pPr algn="l" defTabSz="804489" rtl="0" eaLnBrk="1" latinLnBrk="0" hangingPunct="1">
        <a:lnSpc>
          <a:spcPct val="90000"/>
        </a:lnSpc>
        <a:spcBef>
          <a:spcPct val="0"/>
        </a:spcBef>
        <a:buNone/>
        <a:defRPr sz="2900" b="0" i="0" kern="1200">
          <a:solidFill>
            <a:schemeClr val="tx1"/>
          </a:solidFill>
          <a:latin typeface="Montserrat Light" charset="0"/>
          <a:ea typeface="Montserrat Light" charset="0"/>
          <a:cs typeface="Montserrat Light" charset="0"/>
        </a:defRPr>
      </a:lvl1pPr>
    </p:titleStyle>
    <p:bodyStyle>
      <a:lvl1pPr marL="0" indent="0" algn="l" defTabSz="804489" rtl="0" eaLnBrk="1" latinLnBrk="0" hangingPunct="1">
        <a:lnSpc>
          <a:spcPct val="90000"/>
        </a:lnSpc>
        <a:spcBef>
          <a:spcPts val="880"/>
        </a:spcBef>
        <a:buFont typeface="Arial" panose="020B0604020202020204" pitchFamily="34" charset="0"/>
        <a:buNone/>
        <a:defRPr sz="1900" b="0" i="0" kern="1200">
          <a:solidFill>
            <a:schemeClr val="tx1"/>
          </a:solidFill>
          <a:latin typeface="Montserrat Light" charset="0"/>
          <a:ea typeface="Montserrat Light" charset="0"/>
          <a:cs typeface="Montserrat Light" charset="0"/>
        </a:defRPr>
      </a:lvl1pPr>
      <a:lvl2pPr marL="402245" indent="0" algn="l" defTabSz="80448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None/>
        <a:defRPr sz="1600" b="0" i="0" kern="1200">
          <a:solidFill>
            <a:schemeClr val="tx1"/>
          </a:solidFill>
          <a:latin typeface="Montserrat Light" charset="0"/>
          <a:ea typeface="Montserrat Light" charset="0"/>
          <a:cs typeface="Montserrat Light" charset="0"/>
        </a:defRPr>
      </a:lvl2pPr>
      <a:lvl3pPr marL="804489" indent="0" algn="l" defTabSz="80448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None/>
        <a:defRPr sz="1200" b="0" i="0" kern="1200">
          <a:solidFill>
            <a:schemeClr val="tx1"/>
          </a:solidFill>
          <a:latin typeface="Montserrat Light" charset="0"/>
          <a:ea typeface="Montserrat Light" charset="0"/>
          <a:cs typeface="Montserrat Light" charset="0"/>
        </a:defRPr>
      </a:lvl3pPr>
      <a:lvl4pPr marL="1206734" indent="0" algn="l" defTabSz="80448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None/>
        <a:defRPr sz="1100" b="0" i="0" kern="1200">
          <a:solidFill>
            <a:schemeClr val="tx1"/>
          </a:solidFill>
          <a:latin typeface="Montserrat Light" charset="0"/>
          <a:ea typeface="Montserrat Light" charset="0"/>
          <a:cs typeface="Montserrat Light" charset="0"/>
        </a:defRPr>
      </a:lvl4pPr>
      <a:lvl5pPr marL="1608978" indent="0" algn="l" defTabSz="80448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None/>
        <a:defRPr sz="1100" b="0" i="0" kern="1200">
          <a:solidFill>
            <a:schemeClr val="tx1"/>
          </a:solidFill>
          <a:latin typeface="Montserrat Light" charset="0"/>
          <a:ea typeface="Montserrat Light" charset="0"/>
          <a:cs typeface="Montserrat Light" charset="0"/>
        </a:defRPr>
      </a:lvl5pPr>
      <a:lvl6pPr marL="2212345" indent="-201122" algn="l" defTabSz="80448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14590" indent="-201122" algn="l" defTabSz="80448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16834" indent="-201122" algn="l" defTabSz="80448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19079" indent="-201122" algn="l" defTabSz="80448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44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2245" algn="l" defTabSz="8044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4489" algn="l" defTabSz="8044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6734" algn="l" defTabSz="8044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8978" algn="l" defTabSz="8044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223" algn="l" defTabSz="8044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3467" algn="l" defTabSz="8044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15712" algn="l" defTabSz="8044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7956" algn="l" defTabSz="8044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зображення 4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48" b="36548"/>
          <a:stretch>
            <a:fillRect/>
          </a:stretch>
        </p:blipFill>
        <p:spPr>
          <a:xfrm>
            <a:off x="0" y="-3175"/>
            <a:ext cx="9906000" cy="2730500"/>
          </a:xfrm>
        </p:spPr>
      </p:pic>
      <p:sp>
        <p:nvSpPr>
          <p:cNvPr id="44" name="Line 5"/>
          <p:cNvSpPr>
            <a:spLocks noChangeShapeType="1"/>
          </p:cNvSpPr>
          <p:nvPr/>
        </p:nvSpPr>
        <p:spPr bwMode="auto">
          <a:xfrm>
            <a:off x="608784" y="-87418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7246" tIns="53623" rIns="107246" bIns="5362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608784" y="-87418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7246" tIns="53623" rIns="107246" bIns="5362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Блок-схема: узел 2"/>
          <p:cNvSpPr/>
          <p:nvPr/>
        </p:nvSpPr>
        <p:spPr>
          <a:xfrm>
            <a:off x="3978005" y="1371600"/>
            <a:ext cx="1949990" cy="24003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224" tIns="20112" rIns="40224" bIns="20112" rtlCol="0" anchor="ctr"/>
          <a:lstStyle/>
          <a:p>
            <a:pPr algn="ctr"/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892" y="1480236"/>
            <a:ext cx="1658215" cy="154432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04900" y="3233290"/>
            <a:ext cx="79335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/>
              <a:t>Підсумки проведення анкетування </a:t>
            </a:r>
            <a:r>
              <a:rPr lang="uk-UA" sz="3200" b="1" dirty="0" smtClean="0"/>
              <a:t>«</a:t>
            </a:r>
            <a:r>
              <a:rPr lang="uk-UA" sz="3200" b="1" dirty="0"/>
              <a:t>Викладач – очима студентів» </a:t>
            </a:r>
            <a:endParaRPr lang="uk-UA" sz="3200" dirty="0"/>
          </a:p>
          <a:p>
            <a:pPr algn="ctr"/>
            <a:r>
              <a:rPr lang="uk-UA" sz="3200" b="1" dirty="0"/>
              <a:t>за результатами весняного семестру 2019-2020 </a:t>
            </a:r>
            <a:r>
              <a:rPr lang="uk-UA" sz="3200" b="1" dirty="0" err="1"/>
              <a:t>н.р</a:t>
            </a:r>
            <a:r>
              <a:rPr lang="uk-UA" sz="3200" b="1" dirty="0" smtClean="0"/>
              <a:t>., проведеного </a:t>
            </a:r>
            <a:r>
              <a:rPr lang="uk-UA" sz="3200" b="1" dirty="0"/>
              <a:t>у термін з травня по серпень 2020 р. 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691742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84203" y="263768"/>
            <a:ext cx="14553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/>
              <a:t>Форма анкети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161" y="855077"/>
            <a:ext cx="4679421" cy="5466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07023" y="2587161"/>
            <a:ext cx="38627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/>
              <a:t>Анкети заповнюються та подаються в електронній </a:t>
            </a:r>
            <a:r>
              <a:rPr lang="uk-UA" sz="2000" dirty="0" smtClean="0"/>
              <a:t>формі </a:t>
            </a:r>
            <a:r>
              <a:rPr lang="uk-UA" sz="2000" dirty="0"/>
              <a:t>на </a:t>
            </a:r>
            <a:r>
              <a:rPr lang="en-US" sz="2000" dirty="0"/>
              <a:t>Google</a:t>
            </a:r>
            <a:r>
              <a:rPr lang="uk-UA" sz="2000" dirty="0"/>
              <a:t>-диск </a:t>
            </a:r>
            <a:r>
              <a:rPr lang="uk-UA" sz="2000" dirty="0" smtClean="0"/>
              <a:t>через </a:t>
            </a:r>
            <a:r>
              <a:rPr lang="uk-UA" sz="2000" dirty="0"/>
              <a:t>особисті електронні кабінети студентів.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741788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іаграма 6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a16="http://schemas.microsoft.com/office/drawing/2014/main" xmlns:xdr="http://schemas.openxmlformats.org/drawingml/2006/spreadsheetDrawing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00000000-0008-0000-02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7567419"/>
              </p:ext>
            </p:extLst>
          </p:nvPr>
        </p:nvGraphicFramePr>
        <p:xfrm>
          <a:off x="362242" y="983077"/>
          <a:ext cx="9177411" cy="5619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638906" y="173607"/>
            <a:ext cx="84611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Кількість </a:t>
            </a:r>
            <a:r>
              <a:rPr lang="uk-UA" dirty="0" smtClean="0"/>
              <a:t>анкет студентів</a:t>
            </a:r>
            <a:r>
              <a:rPr lang="uk-UA" dirty="0"/>
              <a:t>, які взяли участь у анкетуванні за інститутами та курсами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0892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20097" y="270338"/>
            <a:ext cx="45792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/>
              <a:t>ІНФОРМАЦІЯ </a:t>
            </a:r>
            <a:r>
              <a:rPr lang="uk-UA" b="1" dirty="0"/>
              <a:t>ЩОДО ВІДПОВІДЕЙ РЕСПОНДЕНТІВ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1515" y="753879"/>
            <a:ext cx="91205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За результатами анкетування у весняному семестрі 2019-2020 </a:t>
            </a:r>
            <a:r>
              <a:rPr lang="uk-UA" dirty="0" err="1"/>
              <a:t>н.р</a:t>
            </a:r>
            <a:r>
              <a:rPr lang="uk-UA" dirty="0"/>
              <a:t>. отримано близько 2000 анкет</a:t>
            </a:r>
            <a:r>
              <a:rPr lang="uk-UA" dirty="0" smtClean="0"/>
              <a:t>.			</a:t>
            </a:r>
            <a:endParaRPr lang="uk-UA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997879"/>
              </p:ext>
            </p:extLst>
          </p:nvPr>
        </p:nvGraphicFramePr>
        <p:xfrm>
          <a:off x="339954" y="1597059"/>
          <a:ext cx="9261246" cy="4918040"/>
        </p:xfrm>
        <a:graphic>
          <a:graphicData uri="http://schemas.openxmlformats.org/drawingml/2006/table">
            <a:tbl>
              <a:tblPr firstRow="1" firstCol="1" bandRow="1"/>
              <a:tblGrid>
                <a:gridCol w="6058959"/>
                <a:gridCol w="670956"/>
                <a:gridCol w="625208"/>
                <a:gridCol w="561034"/>
                <a:gridCol w="582640"/>
                <a:gridCol w="762449"/>
              </a:tblGrid>
              <a:tr h="2459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ІНСТИТУТИ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Курси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Всього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0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4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Інститут підприємництва та перспективних технологій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Інститут адміністрування та післядипломної освіти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Інститут архітектури та дизайну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Інститут будівництва та інженерних систем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Інститут геодезії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Інститут гуманітарних та соціальних наук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Інститут економіки і менеджменту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Інститут енергетики та систем керування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Інститут інженерної механіки та транспорту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Інститут комп'ютерних наук та інформаційних технологій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Інститут комп'ютерних технологій, автоматики та метрології 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Інститут права, психології та інноваційної освіти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Інститут прикладної математики та фундаментальних наук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Інститут сталого розвитку ім. В.Чорновола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Інститут телекомунікацій, радіоелектроніки та електронної техніки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107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Інститут хімії та хімічних технологій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Загальний підсумок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1019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489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139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2055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9" marR="24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420097" y="1184765"/>
            <a:ext cx="456027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Розподіл анкет за інститутами та курсами навчання</a:t>
            </a: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32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4269" y="243742"/>
            <a:ext cx="8927124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УХВАЛЕННЯ РІШЕНЬ ЗА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РЕЗУЛЬТАТАМИ</a:t>
            </a:r>
          </a:p>
          <a:p>
            <a:pPr indent="360363"/>
            <a:endParaRPr lang="uk-UA" sz="2200" dirty="0" smtClean="0"/>
          </a:p>
          <a:p>
            <a:pPr indent="360363"/>
            <a:r>
              <a:rPr lang="uk-UA" sz="2200" dirty="0" smtClean="0"/>
              <a:t>Було </a:t>
            </a:r>
            <a:r>
              <a:rPr lang="uk-UA" sz="2200" dirty="0"/>
              <a:t>отримано як позитивні, так і негативні відгуки. Серед основних переваг – підтвердження, що онлайн формат дозволяє забезпечувати належну якість освітніх послуг за умови коректної роботи ВНС та навичок НПП організувати та проводити всі види занять у формі </a:t>
            </a:r>
            <a:r>
              <a:rPr lang="uk-UA" sz="2200" dirty="0" err="1"/>
              <a:t>відеоконференцій</a:t>
            </a:r>
            <a:r>
              <a:rPr lang="uk-UA" sz="2200" dirty="0"/>
              <a:t>.</a:t>
            </a:r>
          </a:p>
          <a:p>
            <a:pPr indent="360363"/>
            <a:r>
              <a:rPr lang="uk-UA" sz="2200" dirty="0"/>
              <a:t>Серед основних </a:t>
            </a:r>
            <a:r>
              <a:rPr lang="uk-UA" sz="2200" dirty="0" smtClean="0"/>
              <a:t>проблем </a:t>
            </a:r>
            <a:r>
              <a:rPr lang="uk-UA" sz="2200" dirty="0"/>
              <a:t>– проблеми з навантаженням на сервери, несвоєчасне долучення студентів до курсів, тривалий час адаптування окремих викладачів до інформаційних новацій.</a:t>
            </a:r>
          </a:p>
          <a:p>
            <a:pPr indent="360363"/>
            <a:r>
              <a:rPr lang="uk-UA" sz="2200" dirty="0"/>
              <a:t>Оцінки викладачів очима студентів, які відображені у відповідях на запитання анкети, передані завідувачам відповідних кафедр </a:t>
            </a:r>
            <a:r>
              <a:rPr lang="uk-UA" sz="2200" dirty="0" smtClean="0"/>
              <a:t>(з дотриманням необхідного режиму конфіденційності) для </a:t>
            </a:r>
            <a:r>
              <a:rPr lang="uk-UA" sz="2200" dirty="0"/>
              <a:t>їх обговорення і аналізу на засіданнях кафедр та директорам відповідних інститутів для інформації та моніторингу навчального процесу.</a:t>
            </a:r>
          </a:p>
          <a:p>
            <a:pPr indent="360363"/>
            <a:r>
              <a:rPr lang="uk-UA" sz="2200" dirty="0"/>
              <a:t>Висловлені у поданих студентами анкетах пропозиції та зауваження до навчальних дисциплін та навчального плану передані на розгляд гарантам освітніх програм</a:t>
            </a:r>
            <a:r>
              <a:rPr lang="uk-UA" sz="2200" dirty="0" smtClean="0"/>
              <a:t>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916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зображення 4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28" b="29260"/>
          <a:stretch/>
        </p:blipFill>
        <p:spPr>
          <a:xfrm>
            <a:off x="0" y="0"/>
            <a:ext cx="9906000" cy="3543300"/>
          </a:xfrm>
        </p:spPr>
      </p:pic>
      <p:sp>
        <p:nvSpPr>
          <p:cNvPr id="44" name="Line 5"/>
          <p:cNvSpPr>
            <a:spLocks noChangeShapeType="1"/>
          </p:cNvSpPr>
          <p:nvPr/>
        </p:nvSpPr>
        <p:spPr bwMode="auto">
          <a:xfrm>
            <a:off x="608784" y="-87418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7246" tIns="53623" rIns="107246" bIns="5362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608784" y="-87418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7246" tIns="53623" rIns="107246" bIns="5362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Блок-схема: узел 2"/>
          <p:cNvSpPr/>
          <p:nvPr/>
        </p:nvSpPr>
        <p:spPr>
          <a:xfrm>
            <a:off x="3596974" y="1969289"/>
            <a:ext cx="2927089" cy="3615489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224" tIns="20112" rIns="40224" bIns="20112" rtlCol="0" anchor="ctr"/>
          <a:lstStyle/>
          <a:p>
            <a:pPr algn="ctr"/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662" y="2086069"/>
            <a:ext cx="2497712" cy="23364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97426" y="4976961"/>
            <a:ext cx="4917773" cy="471504"/>
          </a:xfrm>
          <a:prstGeom prst="rect">
            <a:avLst/>
          </a:prstGeom>
          <a:noFill/>
        </p:spPr>
        <p:txBody>
          <a:bodyPr wrap="square" lIns="40224" tIns="20112" rIns="40224" bIns="20112" rtlCol="0">
            <a:spAutoFit/>
          </a:bodyPr>
          <a:lstStyle/>
          <a:p>
            <a:pPr algn="ctr"/>
            <a:r>
              <a:rPr lang="uk-UA" sz="2800" dirty="0" smtClean="0"/>
              <a:t>ДЯКУЄМО ЗА УВАГУ!</a:t>
            </a:r>
            <a:endParaRPr lang="ru-RU" sz="2800" baseline="30000" dirty="0">
              <a:solidFill>
                <a:schemeClr val="tx1">
                  <a:lumMod val="65000"/>
                  <a:lumOff val="35000"/>
                </a:schemeClr>
              </a:solidFill>
              <a:latin typeface="HeliosLight" pitchFamily="50" charset="-5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005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P_NEW_Temp_Prez">
  <a:themeElements>
    <a:clrScheme name="Кольористика з брендбуку ЛП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2E3195"/>
      </a:accent1>
      <a:accent2>
        <a:srgbClr val="00A1E4"/>
      </a:accent2>
      <a:accent3>
        <a:srgbClr val="38B28C"/>
      </a:accent3>
      <a:accent4>
        <a:srgbClr val="0070C0"/>
      </a:accent4>
      <a:accent5>
        <a:srgbClr val="6E71D2"/>
      </a:accent5>
      <a:accent6>
        <a:srgbClr val="A6CE39"/>
      </a:accent6>
      <a:hlink>
        <a:srgbClr val="00A1E4"/>
      </a:hlink>
      <a:folHlink>
        <a:srgbClr val="A6CE39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LP_NEW_Temp_Prez</Template>
  <TotalTime>203</TotalTime>
  <Words>402</Words>
  <Application>Microsoft Office PowerPoint</Application>
  <PresentationFormat>Лист A4 (210x297 мм)</PresentationFormat>
  <Paragraphs>124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LP_NEW_Temp_Prez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NULP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</dc:creator>
  <cp:lastModifiedBy>h</cp:lastModifiedBy>
  <cp:revision>22</cp:revision>
  <dcterms:created xsi:type="dcterms:W3CDTF">2020-12-11T09:43:02Z</dcterms:created>
  <dcterms:modified xsi:type="dcterms:W3CDTF">2021-01-27T14:57:56Z</dcterms:modified>
</cp:coreProperties>
</file>