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15"/>
  </p:handoutMasterIdLst>
  <p:sldIdLst>
    <p:sldId id="256" r:id="rId2"/>
    <p:sldId id="264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59" r:id="rId14"/>
  </p:sldIdLst>
  <p:sldSz cx="9144000" cy="6858000" type="screen4x3"/>
  <p:notesSz cx="6669088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467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28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5B9E3-7460-4EFE-A603-0C3DF10307DA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511F9-6802-4A59-ABD1-BF9DAB748CA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1593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9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61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666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8628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254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1183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2587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015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703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71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441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172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002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438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094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0408-9166-4C19-A3F3-912E106A144C}" type="datetimeFigureOut">
              <a:rPr lang="uk-UA" smtClean="0"/>
              <a:t>21.11.2016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C199E0-7832-47F1-BE81-0C0BC27059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082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" y="2339340"/>
            <a:ext cx="8313420" cy="1775460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rgbClr val="0070C0"/>
                </a:solidFill>
              </a:rPr>
              <a:t>Критерії оцінки наукового журналу. </a:t>
            </a:r>
            <a:r>
              <a:rPr lang="uk-UA" sz="3600" dirty="0">
                <a:solidFill>
                  <a:srgbClr val="0070C0"/>
                </a:solidFill>
              </a:rPr>
              <a:t/>
            </a:r>
            <a:br>
              <a:rPr lang="uk-UA" sz="3600" dirty="0">
                <a:solidFill>
                  <a:srgbClr val="0070C0"/>
                </a:solidFill>
              </a:rPr>
            </a:br>
            <a:r>
              <a:rPr lang="uk-UA" sz="3600" b="1" dirty="0">
                <a:solidFill>
                  <a:srgbClr val="0070C0"/>
                </a:solidFill>
              </a:rPr>
              <a:t>Цифровий ідентифікатор DOI як критерій оцінки наукового журналу</a:t>
            </a:r>
            <a:endParaRPr lang="uk-UA" sz="3600" dirty="0">
              <a:solidFill>
                <a:srgbClr val="0070C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284220" y="5798820"/>
            <a:ext cx="4678934" cy="732290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Т.М. Яцків</a:t>
            </a:r>
            <a:r>
              <a:rPr lang="uk-UA" dirty="0">
                <a:solidFill>
                  <a:schemeClr val="tx1"/>
                </a:solidFill>
              </a:rPr>
              <a:t/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Передплатне </a:t>
            </a:r>
            <a:r>
              <a:rPr lang="uk-UA" dirty="0">
                <a:solidFill>
                  <a:schemeClr val="tx1"/>
                </a:solidFill>
              </a:rPr>
              <a:t>агентство "</a:t>
            </a:r>
            <a:r>
              <a:rPr lang="uk-UA" dirty="0" err="1">
                <a:solidFill>
                  <a:schemeClr val="tx1"/>
                </a:solidFill>
              </a:rPr>
              <a:t>Укрінформнаука</a:t>
            </a:r>
            <a:r>
              <a:rPr lang="uk-UA" dirty="0">
                <a:solidFill>
                  <a:schemeClr val="tx1"/>
                </a:solidFill>
              </a:rPr>
              <a:t>"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95" y="5147733"/>
            <a:ext cx="1721104" cy="146650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59095" y="186076"/>
            <a:ext cx="7548586" cy="1376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000" b="1" dirty="0" smtClean="0">
                <a:solidFill>
                  <a:srgbClr val="0070C0"/>
                </a:solidFill>
              </a:rPr>
              <a:t>Практичний семінар</a:t>
            </a:r>
            <a:endParaRPr lang="uk-UA" sz="2000" dirty="0">
              <a:solidFill>
                <a:srgbClr val="0070C0"/>
              </a:solidFill>
            </a:endParaRPr>
          </a:p>
          <a:p>
            <a:pPr algn="l"/>
            <a:r>
              <a:rPr lang="uk-UA" sz="2000" b="1" dirty="0" smtClean="0">
                <a:solidFill>
                  <a:srgbClr val="0070C0"/>
                </a:solidFill>
              </a:rPr>
              <a:t>«</a:t>
            </a:r>
            <a:r>
              <a:rPr lang="uk-UA" sz="2000" b="1" dirty="0">
                <a:solidFill>
                  <a:srgbClr val="0070C0"/>
                </a:solidFill>
              </a:rPr>
              <a:t>Міжнародний реєстр науково-інформаційних матеріалів база даних </a:t>
            </a:r>
            <a:r>
              <a:rPr lang="ru-RU" sz="2000" b="1" dirty="0">
                <a:solidFill>
                  <a:srgbClr val="0070C0"/>
                </a:solidFill>
              </a:rPr>
              <a:t>CrossRef</a:t>
            </a:r>
            <a:r>
              <a:rPr lang="uk-UA" sz="2000" b="1" dirty="0">
                <a:solidFill>
                  <a:srgbClr val="0070C0"/>
                </a:solidFill>
              </a:rPr>
              <a:t>: </a:t>
            </a:r>
            <a:r>
              <a:rPr lang="uk-UA" sz="2000" b="1" dirty="0" smtClean="0">
                <a:solidFill>
                  <a:srgbClr val="0070C0"/>
                </a:solidFill>
              </a:rPr>
              <a:t>можливості </a:t>
            </a:r>
            <a:r>
              <a:rPr lang="uk-UA" sz="2000" b="1" dirty="0">
                <a:solidFill>
                  <a:srgbClr val="0070C0"/>
                </a:solidFill>
              </a:rPr>
              <a:t>та переваги</a:t>
            </a:r>
            <a:r>
              <a:rPr lang="uk-UA" sz="2000" b="1" dirty="0" smtClean="0">
                <a:solidFill>
                  <a:srgbClr val="0070C0"/>
                </a:solidFill>
              </a:rPr>
              <a:t>»</a:t>
            </a:r>
            <a:endParaRPr lang="uk-UA" sz="2000" dirty="0">
              <a:solidFill>
                <a:srgbClr val="0070C0"/>
              </a:solidFill>
            </a:endParaRPr>
          </a:p>
          <a:p>
            <a:r>
              <a:rPr lang="uk-UA" sz="2000" b="1" dirty="0" smtClean="0">
                <a:solidFill>
                  <a:srgbClr val="0070C0"/>
                </a:solidFill>
              </a:rPr>
              <a:t>23 листопада </a:t>
            </a:r>
            <a:r>
              <a:rPr lang="uk-UA" sz="2000" b="1" dirty="0">
                <a:solidFill>
                  <a:srgbClr val="0070C0"/>
                </a:solidFill>
              </a:rPr>
              <a:t>2016 </a:t>
            </a:r>
            <a:r>
              <a:rPr lang="uk-UA" sz="2000" b="1" dirty="0" smtClean="0">
                <a:solidFill>
                  <a:srgbClr val="0070C0"/>
                </a:solidFill>
              </a:rPr>
              <a:t>р.</a:t>
            </a:r>
            <a:r>
              <a:rPr lang="uk-UA" sz="2700" b="1" dirty="0" smtClean="0">
                <a:solidFill>
                  <a:srgbClr val="0070C0"/>
                </a:solidFill>
              </a:rPr>
              <a:t> </a:t>
            </a:r>
            <a:endParaRPr lang="uk-UA" sz="27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38282" y="576003"/>
            <a:ext cx="736854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000" b="1" dirty="0">
                <a:solidFill>
                  <a:srgbClr val="0070C0"/>
                </a:solidFill>
              </a:rPr>
              <a:t>Наявність цифрових ідентифікаторів DOI</a:t>
            </a:r>
            <a:r>
              <a:rPr lang="uk-UA" sz="4000" dirty="0">
                <a:solidFill>
                  <a:srgbClr val="0070C0"/>
                </a:solidFill>
              </a:rPr>
              <a:t> </a:t>
            </a:r>
            <a:endParaRPr lang="uk-UA" sz="4000" dirty="0">
              <a:solidFill>
                <a:srgbClr val="0070C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32460" y="2232661"/>
            <a:ext cx="8191500" cy="31089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800" dirty="0">
                <a:solidFill>
                  <a:srgbClr val="0070C0"/>
                </a:solidFill>
              </a:rPr>
              <a:t>Наявність </a:t>
            </a:r>
            <a:r>
              <a:rPr lang="uk-UA" sz="2800" dirty="0" smtClean="0">
                <a:solidFill>
                  <a:srgbClr val="0070C0"/>
                </a:solidFill>
              </a:rPr>
              <a:t>цифрового </a:t>
            </a:r>
            <a:r>
              <a:rPr lang="uk-UA" sz="2800" dirty="0">
                <a:solidFill>
                  <a:srgbClr val="0070C0"/>
                </a:solidFill>
              </a:rPr>
              <a:t>ідентифікатора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для </a:t>
            </a:r>
            <a:r>
              <a:rPr lang="uk-UA" sz="2800" dirty="0">
                <a:solidFill>
                  <a:srgbClr val="0070C0"/>
                </a:solidFill>
              </a:rPr>
              <a:t>статей журналу, включення DOI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в </a:t>
            </a:r>
            <a:r>
              <a:rPr lang="uk-UA" sz="2800" dirty="0">
                <a:solidFill>
                  <a:srgbClr val="0070C0"/>
                </a:solidFill>
              </a:rPr>
              <a:t>бібліографічні описи в списках літератури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в </a:t>
            </a:r>
            <a:r>
              <a:rPr lang="uk-UA" sz="2800" dirty="0">
                <a:solidFill>
                  <a:srgbClr val="0070C0"/>
                </a:solidFill>
              </a:rPr>
              <a:t>журналі, стало обов'язковою вимогою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для </a:t>
            </a:r>
            <a:r>
              <a:rPr lang="uk-UA" sz="2800" dirty="0">
                <a:solidFill>
                  <a:srgbClr val="0070C0"/>
                </a:solidFill>
              </a:rPr>
              <a:t>журналів, запропонованих в міжнародні бази.</a:t>
            </a:r>
          </a:p>
        </p:txBody>
      </p:sp>
    </p:spTree>
    <p:extLst>
      <p:ext uri="{BB962C8B-B14F-4D97-AF65-F5344CB8AC3E}">
        <p14:creationId xmlns:p14="http://schemas.microsoft.com/office/powerpoint/2010/main" val="15963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53522" y="103563"/>
            <a:ext cx="7220758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000" b="1" dirty="0" err="1">
                <a:solidFill>
                  <a:srgbClr val="0070C0"/>
                </a:solidFill>
              </a:rPr>
              <a:t>Directory</a:t>
            </a:r>
            <a:r>
              <a:rPr lang="uk-UA" sz="4000" b="1" dirty="0">
                <a:solidFill>
                  <a:srgbClr val="0070C0"/>
                </a:solidFill>
              </a:rPr>
              <a:t> of </a:t>
            </a:r>
            <a:r>
              <a:rPr lang="uk-UA" sz="4000" b="1" dirty="0" err="1">
                <a:solidFill>
                  <a:srgbClr val="0070C0"/>
                </a:solidFill>
              </a:rPr>
              <a:t>Open</a:t>
            </a:r>
            <a:r>
              <a:rPr lang="uk-UA" sz="4000" b="1" dirty="0">
                <a:solidFill>
                  <a:srgbClr val="0070C0"/>
                </a:solidFill>
              </a:rPr>
              <a:t> Access </a:t>
            </a:r>
            <a:r>
              <a:rPr lang="uk-UA" sz="4000" b="1" dirty="0" err="1">
                <a:solidFill>
                  <a:srgbClr val="0070C0"/>
                </a:solidFill>
              </a:rPr>
              <a:t>Journals</a:t>
            </a:r>
            <a:r>
              <a:rPr lang="uk-UA" sz="4000" b="1" dirty="0">
                <a:solidFill>
                  <a:srgbClr val="0070C0"/>
                </a:solidFill>
              </a:rPr>
              <a:t> (DOAJ</a:t>
            </a:r>
            <a:r>
              <a:rPr lang="uk-UA" sz="4000" b="1" dirty="0" smtClean="0">
                <a:solidFill>
                  <a:srgbClr val="0070C0"/>
                </a:solidFill>
              </a:rPr>
              <a:t>)</a:t>
            </a:r>
            <a:endParaRPr lang="uk-UA" sz="4000" b="1" dirty="0">
              <a:solidFill>
                <a:srgbClr val="0070C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495773"/>
            <a:ext cx="8650650" cy="5006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800" dirty="0">
                <a:solidFill>
                  <a:srgbClr val="0070C0"/>
                </a:solidFill>
              </a:rPr>
              <a:t>https://www.elsevier.com/solutions/scopus/content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2" y="2184898"/>
            <a:ext cx="8534400" cy="41646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53522" y="103563"/>
            <a:ext cx="7220758" cy="7651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Література:</a:t>
            </a:r>
            <a:endParaRPr lang="uk-UA" sz="4000" b="1" dirty="0">
              <a:solidFill>
                <a:srgbClr val="0070C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280161"/>
            <a:ext cx="8650650" cy="45186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uk-UA" sz="2400" dirty="0" err="1" smtClean="0">
                <a:solidFill>
                  <a:srgbClr val="0070C0"/>
                </a:solidFill>
              </a:rPr>
              <a:t>Scopus</a:t>
            </a:r>
            <a:r>
              <a:rPr lang="uk-UA" sz="2400" dirty="0" smtClean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Content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Coverage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Guide</a:t>
            </a:r>
            <a:r>
              <a:rPr lang="uk-UA" sz="2400" dirty="0">
                <a:solidFill>
                  <a:srgbClr val="0070C0"/>
                </a:solidFill>
              </a:rPr>
              <a:t>. [Електронний ресурс]. Режим доступу: https://www.elsevier.com/solutions/scopus/content. Дата звернення: 10.11.2016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sz="2400" dirty="0" err="1" smtClean="0">
                <a:solidFill>
                  <a:srgbClr val="0070C0"/>
                </a:solidFill>
              </a:rPr>
              <a:t>Scopus</a:t>
            </a:r>
            <a:r>
              <a:rPr lang="uk-UA" sz="2400" dirty="0" smtClean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Content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Coverview</a:t>
            </a:r>
            <a:r>
              <a:rPr lang="uk-UA" sz="2400" dirty="0">
                <a:solidFill>
                  <a:srgbClr val="0070C0"/>
                </a:solidFill>
              </a:rPr>
              <a:t>. [Електронний ресурс]. Режим доступу: https://www.scopus.com/home.uri. Дата звернення: 10.11.2016.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sz="2400" dirty="0" err="1" smtClean="0">
                <a:solidFill>
                  <a:srgbClr val="0070C0"/>
                </a:solidFill>
              </a:rPr>
              <a:t>Теста</a:t>
            </a:r>
            <a:r>
              <a:rPr lang="uk-UA" sz="2400" dirty="0" smtClean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Дж</a:t>
            </a:r>
            <a:r>
              <a:rPr lang="uk-UA" sz="2400" dirty="0">
                <a:solidFill>
                  <a:srgbClr val="0070C0"/>
                </a:solidFill>
              </a:rPr>
              <a:t>. </a:t>
            </a:r>
            <a:r>
              <a:rPr lang="uk-UA" sz="2400" dirty="0" err="1">
                <a:solidFill>
                  <a:srgbClr val="0070C0"/>
                </a:solidFill>
              </a:rPr>
              <a:t>Процесс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отбора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журналов</a:t>
            </a:r>
            <a:r>
              <a:rPr lang="uk-UA" sz="2400" dirty="0">
                <a:solidFill>
                  <a:srgbClr val="0070C0"/>
                </a:solidFill>
              </a:rPr>
              <a:t>. [Електронний ресурс]. Режим доступу: http://www.readera.org/learnobject/thomson-reuters-process-otbora-zhurnalov-10326560.html. Дата звернення: 10.11.2016.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" y="2141220"/>
            <a:ext cx="7368540" cy="879071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 !</a:t>
            </a:r>
            <a:endParaRPr lang="uk-UA" sz="27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284220" y="5186640"/>
            <a:ext cx="4678934" cy="438305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Передплатне </a:t>
            </a:r>
            <a:r>
              <a:rPr lang="uk-UA" dirty="0">
                <a:solidFill>
                  <a:schemeClr val="tx1"/>
                </a:solidFill>
              </a:rPr>
              <a:t>агентство "</a:t>
            </a:r>
            <a:r>
              <a:rPr lang="uk-UA" dirty="0" err="1" smtClean="0">
                <a:solidFill>
                  <a:schemeClr val="tx1"/>
                </a:solidFill>
              </a:rPr>
              <a:t>Укрінформнаука</a:t>
            </a:r>
            <a:r>
              <a:rPr lang="uk-UA" dirty="0" smtClean="0">
                <a:solidFill>
                  <a:schemeClr val="tx1"/>
                </a:solidFill>
              </a:rPr>
              <a:t>«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95" y="5147733"/>
            <a:ext cx="1721104" cy="1466503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84220" y="5619156"/>
            <a:ext cx="5157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Тел</a:t>
            </a:r>
            <a:r>
              <a:rPr kumimoji="0" lang="uk-UA" alt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+38 (044) 288-03-46 </a:t>
            </a:r>
            <a:endParaRPr kumimoji="0" lang="uk-UA" altLang="uk-UA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Моб</a:t>
            </a:r>
            <a:r>
              <a:rPr kumimoji="0" lang="uk-UA" alt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050-154-77-83</a:t>
            </a:r>
            <a:endParaRPr kumimoji="0" lang="uk-UA" altLang="uk-UA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E-</a:t>
            </a:r>
            <a:r>
              <a:rPr kumimoji="0" lang="uk-UA" altLang="uk-UA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mail</a:t>
            </a:r>
            <a:r>
              <a:rPr kumimoji="0" lang="uk-UA" alt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innovation@nas.gov.ua</a:t>
            </a:r>
            <a:r>
              <a:rPr kumimoji="0" lang="en-US" alt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ukrinformnauka@gmail.com</a:t>
            </a:r>
            <a:endParaRPr kumimoji="0" lang="uk-UA" alt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uk-UA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http://</a:t>
            </a:r>
            <a:r>
              <a:rPr lang="en-US" altLang="uk-UA" sz="1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u-i-n.com.ua/ua </a:t>
            </a:r>
            <a:endParaRPr kumimoji="0" lang="en-US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1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070" y="144780"/>
            <a:ext cx="7675290" cy="1424247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rgbClr val="0070C0"/>
                </a:solidFill>
              </a:rPr>
              <a:t>Міжнародні критерії, </a:t>
            </a: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які </a:t>
            </a:r>
            <a:r>
              <a:rPr lang="uk-UA" sz="3200" b="1" dirty="0">
                <a:solidFill>
                  <a:srgbClr val="0070C0"/>
                </a:solidFill>
              </a:rPr>
              <a:t>включені до вимог більшості інформаційних ресурсів</a:t>
            </a:r>
            <a:endParaRPr lang="uk-UA" sz="32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867400"/>
            <a:ext cx="1048725" cy="8935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360577" y="1722120"/>
            <a:ext cx="8425283" cy="4076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400" dirty="0">
                <a:solidFill>
                  <a:srgbClr val="0070C0"/>
                </a:solidFill>
              </a:rPr>
              <a:t>• наявність ISSN;</a:t>
            </a: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• дотримання періодичності виходу видання </a:t>
            </a:r>
            <a:endParaRPr lang="uk-UA" sz="2400" dirty="0" smtClean="0">
              <a:solidFill>
                <a:srgbClr val="0070C0"/>
              </a:solidFill>
            </a:endParaRP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smtClean="0">
                <a:solidFill>
                  <a:srgbClr val="0070C0"/>
                </a:solidFill>
              </a:rPr>
              <a:t>  та </a:t>
            </a:r>
            <a:r>
              <a:rPr lang="uk-UA" sz="2400" dirty="0">
                <a:solidFill>
                  <a:srgbClr val="0070C0"/>
                </a:solidFill>
              </a:rPr>
              <a:t>заявленого обсягу;</a:t>
            </a: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• наявність стабільної, визначеної системи </a:t>
            </a:r>
            <a:endParaRPr lang="uk-UA" sz="2400" dirty="0" smtClean="0">
              <a:solidFill>
                <a:srgbClr val="0070C0"/>
              </a:solidFill>
            </a:endParaRP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smtClean="0">
                <a:solidFill>
                  <a:srgbClr val="0070C0"/>
                </a:solidFill>
              </a:rPr>
              <a:t>  рецензування</a:t>
            </a:r>
            <a:r>
              <a:rPr lang="uk-UA" sz="2400" dirty="0">
                <a:solidFill>
                  <a:srgbClr val="0070C0"/>
                </a:solidFill>
              </a:rPr>
              <a:t>;</a:t>
            </a: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• сформульована редакційна політика журналу;</a:t>
            </a: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• наявність списків літератури до всіх наукових статей;</a:t>
            </a: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• наявність англомовної бібліографічної інформації </a:t>
            </a:r>
            <a:endParaRPr lang="uk-UA" sz="2400" dirty="0" smtClean="0">
              <a:solidFill>
                <a:srgbClr val="0070C0"/>
              </a:solidFill>
            </a:endParaRP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smtClean="0">
                <a:solidFill>
                  <a:srgbClr val="0070C0"/>
                </a:solidFill>
              </a:rPr>
              <a:t>  до </a:t>
            </a:r>
            <a:r>
              <a:rPr lang="uk-UA" sz="2400" dirty="0">
                <a:solidFill>
                  <a:srgbClr val="0070C0"/>
                </a:solidFill>
              </a:rPr>
              <a:t>статей;</a:t>
            </a: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• наявність сайту наукового журналу;</a:t>
            </a:r>
          </a:p>
          <a:p>
            <a:pPr algn="l"/>
            <a:r>
              <a:rPr lang="uk-UA" sz="2400" dirty="0">
                <a:solidFill>
                  <a:srgbClr val="0070C0"/>
                </a:solidFill>
              </a:rPr>
              <a:t>• наявність у статей цифрових ідентифікаторів DOI.</a:t>
            </a:r>
          </a:p>
        </p:txBody>
      </p:sp>
    </p:spTree>
    <p:extLst>
      <p:ext uri="{BB962C8B-B14F-4D97-AF65-F5344CB8AC3E}">
        <p14:creationId xmlns:p14="http://schemas.microsoft.com/office/powerpoint/2010/main" val="13778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" y="182881"/>
            <a:ext cx="7609378" cy="739140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rgbClr val="0070C0"/>
                </a:solidFill>
              </a:rPr>
              <a:t>Наявність ISSN</a:t>
            </a:r>
            <a:endParaRPr lang="uk-UA" sz="32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58070" y="922021"/>
            <a:ext cx="8192654" cy="143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400" dirty="0">
                <a:solidFill>
                  <a:srgbClr val="0070C0"/>
                </a:solidFill>
              </a:rPr>
              <a:t>Перевірити відповідність ISSN журналу можна на сайті </a:t>
            </a:r>
            <a:r>
              <a:rPr lang="uk-UA" sz="2800" u="sng" dirty="0">
                <a:solidFill>
                  <a:srgbClr val="0070C0"/>
                </a:solidFill>
              </a:rPr>
              <a:t>http://portal.issn.org/cgi-bin/gw/chameleon</a:t>
            </a:r>
            <a:endParaRPr lang="uk-UA" sz="28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" y="2679786"/>
            <a:ext cx="7915417" cy="311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" y="182880"/>
            <a:ext cx="7368540" cy="1196340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rgbClr val="0070C0"/>
                </a:solidFill>
              </a:rPr>
              <a:t>Дотримання періодичності виходу видання</a:t>
            </a:r>
            <a:endParaRPr lang="uk-UA" sz="40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906780" y="1510145"/>
            <a:ext cx="7165802" cy="42048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800" dirty="0">
                <a:solidFill>
                  <a:srgbClr val="0070C0"/>
                </a:solidFill>
              </a:rPr>
              <a:t>Дотримання періодичності виходу видання, а також заявленого </a:t>
            </a:r>
            <a:r>
              <a:rPr lang="uk-UA" sz="2800" dirty="0" smtClean="0">
                <a:solidFill>
                  <a:srgbClr val="0070C0"/>
                </a:solidFill>
              </a:rPr>
              <a:t>обсягу, </a:t>
            </a: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теж </a:t>
            </a:r>
            <a:r>
              <a:rPr lang="uk-UA" sz="2800" dirty="0">
                <a:solidFill>
                  <a:srgbClr val="0070C0"/>
                </a:solidFill>
              </a:rPr>
              <a:t>є </a:t>
            </a:r>
            <a:r>
              <a:rPr lang="uk-UA" sz="2800" dirty="0" smtClean="0">
                <a:solidFill>
                  <a:srgbClr val="0070C0"/>
                </a:solidFill>
              </a:rPr>
              <a:t>важливим </a:t>
            </a:r>
            <a:r>
              <a:rPr lang="uk-UA" sz="2800" dirty="0">
                <a:solidFill>
                  <a:srgbClr val="0070C0"/>
                </a:solidFill>
              </a:rPr>
              <a:t>критеріями оцінки видань міжнародного рівня.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endParaRPr lang="uk-UA" sz="2800" dirty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Видання</a:t>
            </a:r>
            <a:r>
              <a:rPr lang="uk-UA" sz="2800" dirty="0">
                <a:solidFill>
                  <a:srgbClr val="0070C0"/>
                </a:solidFill>
              </a:rPr>
              <a:t>, що порушує графік виходу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і </a:t>
            </a:r>
            <a:r>
              <a:rPr lang="uk-UA" sz="2800" dirty="0">
                <a:solidFill>
                  <a:srgbClr val="0070C0"/>
                </a:solidFill>
              </a:rPr>
              <a:t>число випусків на рік,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не </a:t>
            </a:r>
            <a:r>
              <a:rPr lang="uk-UA" sz="2800" dirty="0">
                <a:solidFill>
                  <a:srgbClr val="0070C0"/>
                </a:solidFill>
              </a:rPr>
              <a:t>може вважатися періодичним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і </a:t>
            </a:r>
            <a:r>
              <a:rPr lang="uk-UA" sz="2800" dirty="0">
                <a:solidFill>
                  <a:srgbClr val="0070C0"/>
                </a:solidFill>
              </a:rPr>
              <a:t>відноситься до нерегулярних видань. </a:t>
            </a:r>
            <a:endParaRPr lang="uk-UA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660" y="211248"/>
            <a:ext cx="5914621" cy="6402912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3366554" y="6507742"/>
            <a:ext cx="272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70C0"/>
                </a:solidFill>
              </a:rPr>
              <a:t>https://scholarlyoa.com</a:t>
            </a:r>
            <a:endParaRPr lang="uk-UA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0960" y="211249"/>
            <a:ext cx="3200400" cy="4817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400" dirty="0">
                <a:solidFill>
                  <a:srgbClr val="0070C0"/>
                </a:solidFill>
              </a:rPr>
              <a:t>У числі критеріїв, </a:t>
            </a:r>
            <a:endParaRPr lang="uk-UA" sz="2400" dirty="0" smtClean="0">
              <a:solidFill>
                <a:srgbClr val="0070C0"/>
              </a:solidFill>
            </a:endParaRPr>
          </a:p>
          <a:p>
            <a:pPr algn="l"/>
            <a:r>
              <a:rPr lang="uk-UA" sz="2400" dirty="0" smtClean="0">
                <a:solidFill>
                  <a:srgbClr val="0070C0"/>
                </a:solidFill>
              </a:rPr>
              <a:t>що </a:t>
            </a:r>
            <a:r>
              <a:rPr lang="uk-UA" sz="2400" dirty="0">
                <a:solidFill>
                  <a:srgbClr val="0070C0"/>
                </a:solidFill>
              </a:rPr>
              <a:t>визначають журнали і видавництва-«</a:t>
            </a:r>
            <a:r>
              <a:rPr lang="uk-UA" sz="2400" i="1" dirty="0">
                <a:solidFill>
                  <a:srgbClr val="0070C0"/>
                </a:solidFill>
              </a:rPr>
              <a:t>паразити</a:t>
            </a:r>
            <a:r>
              <a:rPr lang="uk-UA" sz="2400" dirty="0">
                <a:solidFill>
                  <a:srgbClr val="0070C0"/>
                </a:solidFill>
              </a:rPr>
              <a:t>» ("</a:t>
            </a:r>
            <a:r>
              <a:rPr lang="uk-UA" sz="2400" i="1" dirty="0" err="1">
                <a:solidFill>
                  <a:srgbClr val="0070C0"/>
                </a:solidFill>
              </a:rPr>
              <a:t>predatory</a:t>
            </a:r>
            <a:r>
              <a:rPr lang="uk-UA" sz="2400" i="1" dirty="0">
                <a:solidFill>
                  <a:srgbClr val="0070C0"/>
                </a:solidFill>
              </a:rPr>
              <a:t> </a:t>
            </a:r>
            <a:r>
              <a:rPr lang="uk-UA" sz="2400" i="1" dirty="0" err="1">
                <a:solidFill>
                  <a:srgbClr val="0070C0"/>
                </a:solidFill>
              </a:rPr>
              <a:t>journals</a:t>
            </a:r>
            <a:r>
              <a:rPr lang="uk-UA" sz="2400" i="1" dirty="0">
                <a:solidFill>
                  <a:srgbClr val="0070C0"/>
                </a:solidFill>
              </a:rPr>
              <a:t> and </a:t>
            </a:r>
            <a:r>
              <a:rPr lang="uk-UA" sz="2400" i="1" dirty="0" err="1">
                <a:solidFill>
                  <a:srgbClr val="0070C0"/>
                </a:solidFill>
              </a:rPr>
              <a:t>publishers</a:t>
            </a:r>
            <a:r>
              <a:rPr lang="uk-UA" sz="2400" dirty="0">
                <a:solidFill>
                  <a:srgbClr val="0070C0"/>
                </a:solidFill>
              </a:rPr>
              <a:t>"), прийнятих </a:t>
            </a:r>
            <a:endParaRPr lang="uk-UA" sz="2400" dirty="0" smtClean="0">
              <a:solidFill>
                <a:srgbClr val="0070C0"/>
              </a:solidFill>
            </a:endParaRPr>
          </a:p>
          <a:p>
            <a:pPr algn="l"/>
            <a:r>
              <a:rPr lang="uk-UA" sz="2400" dirty="0" err="1" smtClean="0">
                <a:solidFill>
                  <a:srgbClr val="0070C0"/>
                </a:solidFill>
              </a:rPr>
              <a:t>Джеффрі</a:t>
            </a:r>
            <a:r>
              <a:rPr lang="uk-UA" sz="2400" dirty="0" smtClean="0">
                <a:solidFill>
                  <a:srgbClr val="0070C0"/>
                </a:solidFill>
              </a:rPr>
              <a:t> </a:t>
            </a:r>
            <a:r>
              <a:rPr lang="uk-UA" sz="2400" dirty="0">
                <a:solidFill>
                  <a:srgbClr val="0070C0"/>
                </a:solidFill>
              </a:rPr>
              <a:t>Біллом (</a:t>
            </a:r>
            <a:r>
              <a:rPr lang="uk-UA" sz="2400" dirty="0" err="1">
                <a:solidFill>
                  <a:srgbClr val="0070C0"/>
                </a:solidFill>
              </a:rPr>
              <a:t>Jeffrey</a:t>
            </a:r>
            <a:r>
              <a:rPr lang="uk-UA" sz="2400" dirty="0">
                <a:solidFill>
                  <a:srgbClr val="0070C0"/>
                </a:solidFill>
              </a:rPr>
              <a:t> </a:t>
            </a:r>
            <a:r>
              <a:rPr lang="uk-UA" sz="2400" dirty="0" err="1">
                <a:solidFill>
                  <a:srgbClr val="0070C0"/>
                </a:solidFill>
              </a:rPr>
              <a:t>Beall's</a:t>
            </a:r>
            <a:r>
              <a:rPr lang="uk-UA" sz="2400" dirty="0">
                <a:solidFill>
                  <a:srgbClr val="0070C0"/>
                </a:solidFill>
              </a:rPr>
              <a:t>), </a:t>
            </a:r>
            <a:endParaRPr lang="uk-UA" sz="2400" dirty="0" smtClean="0">
              <a:solidFill>
                <a:srgbClr val="0070C0"/>
              </a:solidFill>
            </a:endParaRPr>
          </a:p>
          <a:p>
            <a:pPr algn="l"/>
            <a:r>
              <a:rPr lang="uk-UA" sz="2400" dirty="0" smtClean="0">
                <a:solidFill>
                  <a:srgbClr val="0070C0"/>
                </a:solidFill>
              </a:rPr>
              <a:t>показник порушення обсягу є </a:t>
            </a:r>
            <a:r>
              <a:rPr lang="uk-UA" sz="2400" dirty="0">
                <a:solidFill>
                  <a:srgbClr val="0070C0"/>
                </a:solidFill>
              </a:rPr>
              <a:t>одним </a:t>
            </a:r>
            <a:endParaRPr lang="uk-UA" sz="2400" dirty="0" smtClean="0">
              <a:solidFill>
                <a:srgbClr val="0070C0"/>
              </a:solidFill>
            </a:endParaRPr>
          </a:p>
          <a:p>
            <a:pPr algn="l"/>
            <a:r>
              <a:rPr lang="uk-UA" sz="2400" dirty="0" smtClean="0">
                <a:solidFill>
                  <a:srgbClr val="0070C0"/>
                </a:solidFill>
              </a:rPr>
              <a:t>з основних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" y="182880"/>
            <a:ext cx="7368540" cy="670560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rgbClr val="0070C0"/>
                </a:solidFill>
              </a:rPr>
              <a:t>Система рецензування</a:t>
            </a:r>
            <a:endParaRPr lang="uk-UA" sz="40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906780" y="1510145"/>
            <a:ext cx="7165802" cy="42048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Обов'язкова </a:t>
            </a:r>
            <a:r>
              <a:rPr lang="uk-UA" sz="2800" dirty="0">
                <a:solidFill>
                  <a:srgbClr val="0070C0"/>
                </a:solidFill>
              </a:rPr>
              <a:t>і безумовна вимога міжнародних </a:t>
            </a:r>
            <a:r>
              <a:rPr lang="uk-UA" sz="2800" dirty="0" err="1">
                <a:solidFill>
                  <a:srgbClr val="0070C0"/>
                </a:solidFill>
              </a:rPr>
              <a:t>наукометричних</a:t>
            </a:r>
            <a:r>
              <a:rPr lang="uk-UA" sz="2800" dirty="0">
                <a:solidFill>
                  <a:srgbClr val="0070C0"/>
                </a:solidFill>
              </a:rPr>
              <a:t> баз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та </a:t>
            </a:r>
            <a:r>
              <a:rPr lang="uk-UA" sz="2800" dirty="0">
                <a:solidFill>
                  <a:srgbClr val="0070C0"/>
                </a:solidFill>
              </a:rPr>
              <a:t>міжнародних стандартів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для </a:t>
            </a:r>
            <a:r>
              <a:rPr lang="uk-UA" sz="2800" dirty="0">
                <a:solidFill>
                  <a:srgbClr val="0070C0"/>
                </a:solidFill>
              </a:rPr>
              <a:t>наукових журналів. </a:t>
            </a:r>
            <a:endParaRPr lang="uk-UA" sz="2800" dirty="0" smtClean="0">
              <a:solidFill>
                <a:srgbClr val="0070C0"/>
              </a:solidFill>
            </a:endParaRPr>
          </a:p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Рецензування </a:t>
            </a:r>
            <a:r>
              <a:rPr lang="uk-UA" sz="2800" dirty="0">
                <a:solidFill>
                  <a:srgbClr val="0070C0"/>
                </a:solidFill>
              </a:rPr>
              <a:t>має бути </a:t>
            </a:r>
            <a:r>
              <a:rPr lang="uk-UA" sz="2800" dirty="0" smtClean="0">
                <a:solidFill>
                  <a:srgbClr val="0070C0"/>
                </a:solidFill>
              </a:rPr>
              <a:t>високого </a:t>
            </a:r>
            <a:r>
              <a:rPr lang="uk-UA" sz="2800" dirty="0">
                <a:solidFill>
                  <a:srgbClr val="0070C0"/>
                </a:solidFill>
              </a:rPr>
              <a:t>рівня </a:t>
            </a:r>
            <a:r>
              <a:rPr lang="uk-UA" sz="2800" dirty="0" smtClean="0">
                <a:solidFill>
                  <a:srgbClr val="0070C0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rgbClr val="0070C0"/>
                </a:solidFill>
              </a:rPr>
              <a:t>двостороннє сліпе;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rgbClr val="0070C0"/>
                </a:solidFill>
              </a:rPr>
              <a:t>одностороннє сліпе;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rgbClr val="0070C0"/>
                </a:solidFill>
              </a:rPr>
              <a:t>відкрите</a:t>
            </a:r>
            <a:r>
              <a:rPr lang="uk-UA" sz="2800" dirty="0">
                <a:solidFill>
                  <a:srgbClr val="0070C0"/>
                </a:solidFill>
              </a:rPr>
              <a:t>, при мінімальній кількості </a:t>
            </a:r>
            <a:r>
              <a:rPr lang="uk-UA" sz="2800" dirty="0" smtClean="0">
                <a:solidFill>
                  <a:srgbClr val="0070C0"/>
                </a:solidFill>
              </a:rPr>
              <a:t>рецензентів - 2 </a:t>
            </a:r>
            <a:endParaRPr lang="uk-UA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" y="182880"/>
            <a:ext cx="7368540" cy="670560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rgbClr val="0070C0"/>
                </a:solidFill>
              </a:rPr>
              <a:t>Редакційна політика</a:t>
            </a:r>
            <a:endParaRPr lang="uk-UA" sz="40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906780" y="1510145"/>
            <a:ext cx="7165802" cy="32066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Спрямованість </a:t>
            </a:r>
            <a:r>
              <a:rPr lang="uk-UA" sz="2400" dirty="0">
                <a:solidFill>
                  <a:srgbClr val="0070C0"/>
                </a:solidFill>
              </a:rPr>
              <a:t>публікацій журналу на певну </a:t>
            </a:r>
            <a:r>
              <a:rPr lang="uk-UA" sz="2400" dirty="0" smtClean="0">
                <a:solidFill>
                  <a:srgbClr val="0070C0"/>
                </a:solidFill>
              </a:rPr>
              <a:t>читацьку аудиторію.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Визначена предметно-тематична область.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Актуальність і новизна матеріалів.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Рівень </a:t>
            </a:r>
            <a:r>
              <a:rPr lang="uk-UA" sz="2400" dirty="0">
                <a:solidFill>
                  <a:srgbClr val="0070C0"/>
                </a:solidFill>
              </a:rPr>
              <a:t>авторського </a:t>
            </a:r>
            <a:r>
              <a:rPr lang="uk-UA" sz="2400" dirty="0" smtClean="0">
                <a:solidFill>
                  <a:srgbClr val="0070C0"/>
                </a:solidFill>
              </a:rPr>
              <a:t>колективу.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Географічне </a:t>
            </a:r>
            <a:r>
              <a:rPr lang="uk-UA" sz="2400" dirty="0">
                <a:solidFill>
                  <a:srgbClr val="0070C0"/>
                </a:solidFill>
              </a:rPr>
              <a:t>розмаїття членів редакційної ради, редакційної колегії та </a:t>
            </a:r>
            <a:r>
              <a:rPr lang="uk-UA" sz="2400" dirty="0" smtClean="0">
                <a:solidFill>
                  <a:srgbClr val="0070C0"/>
                </a:solidFill>
              </a:rPr>
              <a:t>авторів.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" y="182880"/>
            <a:ext cx="7368540" cy="670560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rgbClr val="0070C0"/>
                </a:solidFill>
              </a:rPr>
              <a:t>Списки літератури</a:t>
            </a:r>
            <a:endParaRPr lang="uk-UA" sz="40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906780" y="961505"/>
            <a:ext cx="7165802" cy="1126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400" dirty="0">
                <a:solidFill>
                  <a:srgbClr val="0070C0"/>
                </a:solidFill>
              </a:rPr>
              <a:t>Одним з основних ознак наукового журналу </a:t>
            </a:r>
            <a:endParaRPr lang="uk-UA" sz="2400" dirty="0" smtClean="0">
              <a:solidFill>
                <a:srgbClr val="0070C0"/>
              </a:solidFill>
            </a:endParaRPr>
          </a:p>
          <a:p>
            <a:pPr algn="l"/>
            <a:r>
              <a:rPr lang="uk-UA" sz="2400" dirty="0" smtClean="0">
                <a:solidFill>
                  <a:srgbClr val="0070C0"/>
                </a:solidFill>
              </a:rPr>
              <a:t>є </a:t>
            </a:r>
            <a:r>
              <a:rPr lang="uk-UA" sz="2400" dirty="0">
                <a:solidFill>
                  <a:srgbClr val="0070C0"/>
                </a:solidFill>
              </a:rPr>
              <a:t>наявність для всіх наукових статей і оглядів списків літератури</a:t>
            </a:r>
            <a:r>
              <a:rPr lang="uk-UA" sz="2400" dirty="0" smtClean="0">
                <a:solidFill>
                  <a:srgbClr val="0070C0"/>
                </a:solidFill>
              </a:rPr>
              <a:t>.</a:t>
            </a:r>
            <a:endParaRPr lang="uk-UA" sz="2400" dirty="0">
              <a:solidFill>
                <a:srgbClr val="0070C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04042" y="2260023"/>
            <a:ext cx="736854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000" b="1" dirty="0">
                <a:solidFill>
                  <a:srgbClr val="0070C0"/>
                </a:solidFill>
              </a:rPr>
              <a:t>Наявність англомовної бібліографічної інформації</a:t>
            </a:r>
            <a:r>
              <a:rPr lang="uk-UA" sz="4000" dirty="0">
                <a:solidFill>
                  <a:srgbClr val="0070C0"/>
                </a:solidFill>
              </a:rPr>
              <a:t> </a:t>
            </a:r>
            <a:endParaRPr lang="uk-UA" sz="4000" dirty="0">
              <a:solidFill>
                <a:srgbClr val="0070C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38382" y="3651367"/>
            <a:ext cx="7685578" cy="26656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400" i="1" dirty="0" smtClean="0">
                <a:solidFill>
                  <a:srgbClr val="0070C0"/>
                </a:solidFill>
              </a:rPr>
              <a:t>Якість </a:t>
            </a:r>
            <a:r>
              <a:rPr lang="uk-UA" sz="2400" i="1" dirty="0">
                <a:solidFill>
                  <a:srgbClr val="0070C0"/>
                </a:solidFill>
              </a:rPr>
              <a:t>англомовної частини </a:t>
            </a:r>
            <a:r>
              <a:rPr lang="uk-UA" sz="2400" i="1" dirty="0" smtClean="0">
                <a:solidFill>
                  <a:srgbClr val="0070C0"/>
                </a:solidFill>
              </a:rPr>
              <a:t>статті: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Достатній обсяг </a:t>
            </a:r>
            <a:r>
              <a:rPr lang="uk-UA" sz="2400" dirty="0">
                <a:solidFill>
                  <a:srgbClr val="0070C0"/>
                </a:solidFill>
              </a:rPr>
              <a:t>авторських англомовних резюме</a:t>
            </a:r>
            <a:r>
              <a:rPr lang="uk-UA" sz="2400" dirty="0" smtClean="0">
                <a:solidFill>
                  <a:srgbClr val="0070C0"/>
                </a:solidFill>
              </a:rPr>
              <a:t>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Змістовна назва статей,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Коректне </a:t>
            </a:r>
            <a:r>
              <a:rPr lang="uk-UA" sz="2400" dirty="0">
                <a:solidFill>
                  <a:srgbClr val="0070C0"/>
                </a:solidFill>
              </a:rPr>
              <a:t>і повне подання даних про організацію – місце роботи авторів, </a:t>
            </a:r>
            <a:endParaRPr lang="uk-UA" sz="2400" dirty="0" smtClean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70C0"/>
                </a:solidFill>
              </a:rPr>
              <a:t>Грамотне </a:t>
            </a:r>
            <a:r>
              <a:rPr lang="uk-UA" sz="2400" dirty="0">
                <a:solidFill>
                  <a:srgbClr val="0070C0"/>
                </a:solidFill>
              </a:rPr>
              <a:t>редагування англомовної частини статті. 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" y="182880"/>
            <a:ext cx="7368540" cy="670560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Сайт наукового журналу</a:t>
            </a:r>
            <a:endParaRPr lang="uk-UA" sz="40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0" y="5798820"/>
            <a:ext cx="1048725" cy="893588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906780" y="961505"/>
            <a:ext cx="7165802" cy="4402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uk-UA" sz="2400" dirty="0">
                <a:solidFill>
                  <a:srgbClr val="0070C0"/>
                </a:solidFill>
              </a:rPr>
              <a:t>Повноцінний сайт повинен містити </a:t>
            </a:r>
            <a:r>
              <a:rPr lang="uk-UA" sz="2400" dirty="0" smtClean="0">
                <a:solidFill>
                  <a:srgbClr val="0070C0"/>
                </a:solidFill>
              </a:rPr>
              <a:t>інформацію на </a:t>
            </a:r>
            <a:r>
              <a:rPr lang="uk-UA" sz="2400" dirty="0">
                <a:solidFill>
                  <a:srgbClr val="0070C0"/>
                </a:solidFill>
              </a:rPr>
              <a:t>двох мовах: </a:t>
            </a:r>
            <a:endParaRPr lang="uk-UA" sz="24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rgbClr val="0070C0"/>
                </a:solidFill>
              </a:rPr>
              <a:t>опис </a:t>
            </a:r>
            <a:r>
              <a:rPr lang="uk-UA" sz="2400" dirty="0">
                <a:solidFill>
                  <a:srgbClr val="0070C0"/>
                </a:solidFill>
              </a:rPr>
              <a:t>політики журналу (цілі і завдання), </a:t>
            </a:r>
            <a:endParaRPr lang="uk-UA" sz="24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rgbClr val="0070C0"/>
                </a:solidFill>
              </a:rPr>
              <a:t>архіви </a:t>
            </a:r>
            <a:r>
              <a:rPr lang="uk-UA" sz="2400" dirty="0">
                <a:solidFill>
                  <a:srgbClr val="0070C0"/>
                </a:solidFill>
              </a:rPr>
              <a:t>та поточні випуски (у відкритому або обмеженому доступі), </a:t>
            </a:r>
            <a:endParaRPr lang="uk-UA" sz="24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rgbClr val="0070C0"/>
                </a:solidFill>
              </a:rPr>
              <a:t>інформацію </a:t>
            </a:r>
            <a:r>
              <a:rPr lang="uk-UA" sz="2400" dirty="0">
                <a:solidFill>
                  <a:srgbClr val="0070C0"/>
                </a:solidFill>
              </a:rPr>
              <a:t>про склад редакційної ради та/або редакційної колегії, </a:t>
            </a:r>
            <a:endParaRPr lang="uk-UA" sz="24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rgbClr val="0070C0"/>
                </a:solidFill>
              </a:rPr>
              <a:t>докладні </a:t>
            </a:r>
            <a:r>
              <a:rPr lang="uk-UA" sz="2400" dirty="0">
                <a:solidFill>
                  <a:srgbClr val="0070C0"/>
                </a:solidFill>
              </a:rPr>
              <a:t>інструкції для авторів, </a:t>
            </a:r>
            <a:endParaRPr lang="uk-UA" sz="24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rgbClr val="0070C0"/>
                </a:solidFill>
              </a:rPr>
              <a:t>опис </a:t>
            </a:r>
            <a:r>
              <a:rPr lang="uk-UA" sz="2400" dirty="0">
                <a:solidFill>
                  <a:srgbClr val="0070C0"/>
                </a:solidFill>
              </a:rPr>
              <a:t>системи рецензування </a:t>
            </a:r>
            <a:endParaRPr lang="uk-UA" sz="24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rgbClr val="0070C0"/>
                </a:solidFill>
              </a:rPr>
              <a:t>та </a:t>
            </a:r>
            <a:r>
              <a:rPr lang="uk-UA" sz="2400" dirty="0">
                <a:solidFill>
                  <a:srgbClr val="0070C0"/>
                </a:solidFill>
              </a:rPr>
              <a:t>інші важливі відомості про журнал</a:t>
            </a:r>
            <a:r>
              <a:rPr lang="uk-UA" sz="2400" dirty="0" smtClean="0">
                <a:solidFill>
                  <a:srgbClr val="0070C0"/>
                </a:solidFill>
              </a:rPr>
              <a:t>.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502</Words>
  <Application>Microsoft Office PowerPoint</Application>
  <PresentationFormat>Екран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Грань</vt:lpstr>
      <vt:lpstr>Критерії оцінки наукового журналу.  Цифровий ідентифікатор DOI як критерій оцінки наукового журналу</vt:lpstr>
      <vt:lpstr>Міжнародні критерії,  які включені до вимог більшості інформаційних ресурсів</vt:lpstr>
      <vt:lpstr>Наявність ISSN</vt:lpstr>
      <vt:lpstr>Дотримання періодичності виходу видання</vt:lpstr>
      <vt:lpstr>Презентація PowerPoint</vt:lpstr>
      <vt:lpstr>Система рецензування</vt:lpstr>
      <vt:lpstr>Редакційна політика</vt:lpstr>
      <vt:lpstr>Списки літератури</vt:lpstr>
      <vt:lpstr>Сайт наукового журналу</vt:lpstr>
      <vt:lpstr>Презентація PowerPoint</vt:lpstr>
      <vt:lpstr>Презентація PowerPoint</vt:lpstr>
      <vt:lpstr>Презентація PowerPoint</vt:lpstr>
      <vt:lpstr>ДЯКУЮ ЗА УВАГУ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Тетяна Яцків</dc:creator>
  <cp:lastModifiedBy>Тетяна Яцків</cp:lastModifiedBy>
  <cp:revision>81</cp:revision>
  <cp:lastPrinted>2016-02-05T15:17:09Z</cp:lastPrinted>
  <dcterms:created xsi:type="dcterms:W3CDTF">2016-02-02T08:15:42Z</dcterms:created>
  <dcterms:modified xsi:type="dcterms:W3CDTF">2016-11-21T14:52:00Z</dcterms:modified>
</cp:coreProperties>
</file>