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0" autoAdjust="0"/>
    <p:restoredTop sz="94660"/>
  </p:normalViewPr>
  <p:slideViewPr>
    <p:cSldViewPr>
      <p:cViewPr>
        <p:scale>
          <a:sx n="90" d="100"/>
          <a:sy n="90" d="100"/>
        </p:scale>
        <p:origin x="-216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2AE020-26F5-4070-9BAE-17403E721172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913917-E6F4-4954-99A5-B4329E53FB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353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96769-E0C8-4599-9E1F-FCFBE796518E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22BC-67B7-4884-B9A5-CE0B73589549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8F17-EE1C-495B-BCAB-29E4039C28E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9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EC90-8785-489A-8DFA-7FBE76B09096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CE97-4C8F-4206-A373-B3B4204846E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1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F388-A6C8-43EA-B42B-9714C5465A41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A9C9-4872-4093-B2F0-3A93735A83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577B-3AAE-45BE-9F10-E9F9829EDAEF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7FB6-9AB2-4AA5-988C-88F267F18F0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5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8B5A-7144-42CC-AECC-A434ADD203DE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ABAB-32B7-4A1F-BFA2-675CA1E4B74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22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24C6-8903-4917-99BD-A60511B9D048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9403-BA49-4CBD-8044-FA125188802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90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5827-8A32-4D31-BC28-89314187E068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7B4D-DFFC-42BE-91E7-3372406E201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69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EBC4-1AFE-4D43-80A0-FFF007E8FDB4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A159-7418-41F4-A98B-CC8A4EDD584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8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B1BC-86CD-404A-A789-2F40657491BB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1051-3568-4247-8E8F-ACC7EC0B83D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775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06C3-6D26-4737-9095-46C8A5DBADE2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BC9F-A2AC-456D-8349-A4EF575C4FF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8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9FB4-5907-4F78-AE26-037C3C4774B5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1E7F-3024-42D5-8479-39E7B51E036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6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85C90-0608-409D-B339-E02070FC9D7B}" type="datetimeFigureOut">
              <a:rPr lang="uk-UA"/>
              <a:pPr>
                <a:defRPr/>
              </a:pPr>
              <a:t>06.07.2016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38B9DA-B214-4CE5-A2CB-1CCAF30CD1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1.pn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png"/><Relationship Id="rId3" Type="http://schemas.openxmlformats.org/officeDocument/2006/relationships/hyperlink" Target="http://9-channel.com/uchni-odniyeyi-zi-shkil-dniprope" TargetMode="External"/><Relationship Id="rId7" Type="http://schemas.openxmlformats.org/officeDocument/2006/relationships/hyperlink" Target="http://borysten.com.ua/index.php/golovna-2/325-vazhlyvyi-istorychnyi-ob-iekt-nashoho-mista-dnipropetrovskyi-viiskovyi-shpytal" TargetMode="External"/><Relationship Id="rId12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gif"/><Relationship Id="rId11" Type="http://schemas.openxmlformats.org/officeDocument/2006/relationships/image" Target="../media/image63.jpeg"/><Relationship Id="rId5" Type="http://schemas.openxmlformats.org/officeDocument/2006/relationships/hyperlink" Target="http://www.51.dp.ua/2016/04/blog-post_66.html?m=1" TargetMode="External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://olesya12365.wix.com/sos-dvg" TargetMode="External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hyperlink" Target="http://vk.com/sos_hospital" TargetMode="External"/><Relationship Id="rId4" Type="http://schemas.openxmlformats.org/officeDocument/2006/relationships/hyperlink" Target="https://www.facebook.com/groups/soshospit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dnepr.info/news/dnepropetrovskij-voennyj-gospital-vernuli-v-gosudarstvennuyu-sobstvenno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5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4"/>
          <p:cNvSpPr txBox="1">
            <a:spLocks noChangeArrowheads="1"/>
          </p:cNvSpPr>
          <p:nvPr/>
        </p:nvSpPr>
        <p:spPr bwMode="auto">
          <a:xfrm>
            <a:off x="36513" y="260350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 Хроніка проекту</a:t>
            </a:r>
          </a:p>
        </p:txBody>
      </p:sp>
      <p:pic>
        <p:nvPicPr>
          <p:cNvPr id="35" name="Рисунок 34" descr="SAM_2126 — копи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659" y="357301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34"/>
          <p:cNvSpPr txBox="1">
            <a:spLocks noChangeArrowheads="1"/>
          </p:cNvSpPr>
          <p:nvPr/>
        </p:nvSpPr>
        <p:spPr bwMode="auto">
          <a:xfrm>
            <a:off x="6046788" y="6021388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Bookman Old Style" pitchFamily="18" charset="0"/>
              </a:rPr>
              <a:t>#</a:t>
            </a:r>
            <a:r>
              <a:rPr lang="uk-UA" sz="2400" b="1">
                <a:latin typeface="Bookman Old Style" pitchFamily="18" charset="0"/>
              </a:rPr>
              <a:t> Наша команда</a:t>
            </a:r>
            <a:endParaRPr lang="uk-UA" sz="2400" b="1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52536" y="620688"/>
            <a:ext cx="9144000" cy="1439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Комунальний заклад освіти</a:t>
            </a:r>
          </a:p>
          <a:p>
            <a:pPr algn="ctr"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</a:t>
            </a:r>
            <a:r>
              <a:rPr lang="uk-UA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“Середня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загальноосвітня школа № 46” Дніпропетровської міської ради</a:t>
            </a:r>
          </a:p>
        </p:txBody>
      </p:sp>
      <p:pic>
        <p:nvPicPr>
          <p:cNvPr id="23554" name="Picture 2" descr="D:\школа\ehmbelema_shkoly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1332656" cy="1341525"/>
          </a:xfrm>
          <a:prstGeom prst="ellipse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3501008"/>
            <a:ext cx="642233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5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302550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43" y="332656"/>
            <a:ext cx="176828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9711"/>
            <a:ext cx="1656184" cy="236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C:\Users\Guest\Desktop\вава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185759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10" descr="https://fbcdn-sphotos-f-a.akamaihd.net/hphotos-ak-xpa1/v/t1.0-9/10850110_10152521644387555_6172086488490447828_n.jpg?oh=95023e869b47110308b62528e35c1c10&amp;oe=558A3FBD&amp;__gda__=1433618347_0788443b42280f06b65f23a5e2404c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90912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Рисунок 9" descr="IMG_2748 (1)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941168"/>
            <a:ext cx="21602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3096345" cy="160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Рисунок 3" descr="0s1dOKTogGE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186" y="476672"/>
            <a:ext cx="245158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7" name="Прямоугольник 37"/>
          <p:cNvSpPr>
            <a:spLocks noChangeArrowheads="1"/>
          </p:cNvSpPr>
          <p:nvPr/>
        </p:nvSpPr>
        <p:spPr bwMode="auto">
          <a:xfrm>
            <a:off x="4645025" y="5397500"/>
            <a:ext cx="449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на зібрані шкільною громадою кошти (приблизно 20 тис. грн.) відремонтовано післяопераційну палату</a:t>
            </a:r>
          </a:p>
        </p:txBody>
      </p:sp>
      <p:sp>
        <p:nvSpPr>
          <p:cNvPr id="14348" name="Прямоугольник 37"/>
          <p:cNvSpPr>
            <a:spLocks noChangeArrowheads="1"/>
          </p:cNvSpPr>
          <p:nvPr/>
        </p:nvSpPr>
        <p:spPr bwMode="auto">
          <a:xfrm>
            <a:off x="2916238" y="2924175"/>
            <a:ext cx="3455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смаколики до вихідних - за два роки це вже традиція</a:t>
            </a:r>
          </a:p>
        </p:txBody>
      </p:sp>
      <p:sp>
        <p:nvSpPr>
          <p:cNvPr id="14349" name="Прямоугольник 37"/>
          <p:cNvSpPr>
            <a:spLocks noChangeArrowheads="1"/>
          </p:cNvSpPr>
          <p:nvPr/>
        </p:nvSpPr>
        <p:spPr bwMode="auto">
          <a:xfrm>
            <a:off x="1619250" y="2492375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адресна допомога бійцям</a:t>
            </a:r>
          </a:p>
        </p:txBody>
      </p:sp>
      <p:sp>
        <p:nvSpPr>
          <p:cNvPr id="14350" name="Прямоугольник 37"/>
          <p:cNvSpPr>
            <a:spLocks noChangeArrowheads="1"/>
          </p:cNvSpPr>
          <p:nvPr/>
        </p:nvSpPr>
        <p:spPr bwMode="auto">
          <a:xfrm>
            <a:off x="2195513" y="2133600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благодійні концерти</a:t>
            </a:r>
          </a:p>
        </p:txBody>
      </p:sp>
      <p:sp>
        <p:nvSpPr>
          <p:cNvPr id="14351" name="Прямоугольник 37"/>
          <p:cNvSpPr>
            <a:spLocks noChangeArrowheads="1"/>
          </p:cNvSpPr>
          <p:nvPr/>
        </p:nvSpPr>
        <p:spPr bwMode="auto">
          <a:xfrm>
            <a:off x="6948488" y="692150"/>
            <a:ext cx="172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листи , малюнки, обереги</a:t>
            </a:r>
          </a:p>
        </p:txBody>
      </p:sp>
      <p:pic>
        <p:nvPicPr>
          <p:cNvPr id="50" name="Рисунок 49" descr="12472807_994623143942756_8508535254821815224_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310" y="1484784"/>
            <a:ext cx="1671650" cy="22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53" name="Прямоугольник 37"/>
          <p:cNvSpPr>
            <a:spLocks noChangeArrowheads="1"/>
          </p:cNvSpPr>
          <p:nvPr/>
        </p:nvSpPr>
        <p:spPr bwMode="auto">
          <a:xfrm>
            <a:off x="5651500" y="357346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співпраця з волонтерами</a:t>
            </a:r>
          </a:p>
        </p:txBody>
      </p:sp>
      <p:sp>
        <p:nvSpPr>
          <p:cNvPr id="14354" name="Прямоугольник 37"/>
          <p:cNvSpPr>
            <a:spLocks noChangeArrowheads="1"/>
          </p:cNvSpPr>
          <p:nvPr/>
        </p:nvSpPr>
        <p:spPr bwMode="auto">
          <a:xfrm>
            <a:off x="0" y="303213"/>
            <a:ext cx="349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... за рік до того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5" descr="Рисунок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8"/>
          <p:cNvSpPr>
            <a:spLocks noChangeArrowheads="1"/>
          </p:cNvSpPr>
          <p:nvPr/>
        </p:nvSpPr>
        <p:spPr bwMode="auto">
          <a:xfrm>
            <a:off x="0" y="303213"/>
            <a:ext cx="399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досіджуємо історію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3565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31"/>
          <p:cNvSpPr txBox="1">
            <a:spLocks noChangeArrowheads="1"/>
          </p:cNvSpPr>
          <p:nvPr/>
        </p:nvSpPr>
        <p:spPr bwMode="auto">
          <a:xfrm>
            <a:off x="1979613" y="692150"/>
            <a:ext cx="691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b="1">
                <a:latin typeface="Bookman Old Style" pitchFamily="18" charset="0"/>
              </a:rPr>
              <a:t>#</a:t>
            </a:r>
            <a:r>
              <a:rPr lang="ru-RU" b="1">
                <a:latin typeface="Bookman Old Style" pitchFamily="18" charset="0"/>
              </a:rPr>
              <a:t>...</a:t>
            </a:r>
            <a:r>
              <a:rPr lang="uk-UA" b="1">
                <a:latin typeface="Bookman Old Style" pitchFamily="18" charset="0"/>
              </a:rPr>
              <a:t>єдина в місті споруда, збудована у стилі модерн початку ХХ ст., яку не було перебудовано</a:t>
            </a:r>
          </a:p>
        </p:txBody>
      </p:sp>
      <p:pic>
        <p:nvPicPr>
          <p:cNvPr id="20484" name="Picture 4" descr="https://pp.vk.me/c314225/v314225981/4e6e/uJORm3E_Mv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126396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Box 34"/>
          <p:cNvSpPr txBox="1">
            <a:spLocks noChangeArrowheads="1"/>
          </p:cNvSpPr>
          <p:nvPr/>
        </p:nvSpPr>
        <p:spPr bwMode="auto">
          <a:xfrm>
            <a:off x="4751388" y="2195513"/>
            <a:ext cx="4500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архітектор – Д.С.Скоробогатов</a:t>
            </a:r>
          </a:p>
        </p:txBody>
      </p:sp>
      <p:pic>
        <p:nvPicPr>
          <p:cNvPr id="20489" name="Picture 9" descr="C:\Users\ksusha\Desktop\111\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334" y="5373215"/>
            <a:ext cx="2370130" cy="137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C:\Users\ksusha\Desktop\111\c3d7d67fde4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1296144" cy="199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3" name="Picture 13" descr="C:\Users\ksusha\Эзау\t5MLmikPEn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741"/>
            <a:ext cx="1403648" cy="208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TextBox 43"/>
          <p:cNvSpPr txBox="1">
            <a:spLocks noChangeArrowheads="1"/>
          </p:cNvSpPr>
          <p:nvPr/>
        </p:nvSpPr>
        <p:spPr bwMode="auto">
          <a:xfrm>
            <a:off x="1258888" y="2852738"/>
            <a:ext cx="5256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</a:t>
            </a:r>
            <a:r>
              <a:rPr lang="uk-UA" b="1">
                <a:latin typeface="Bookman Old Style" pitchFamily="18" charset="0"/>
              </a:rPr>
              <a:t>2 жіноча катеринославська гімназія </a:t>
            </a:r>
          </a:p>
        </p:txBody>
      </p:sp>
      <p:sp>
        <p:nvSpPr>
          <p:cNvPr id="15372" name="TextBox 44"/>
          <p:cNvSpPr txBox="1">
            <a:spLocks noChangeArrowheads="1"/>
          </p:cNvSpPr>
          <p:nvPr/>
        </p:nvSpPr>
        <p:spPr bwMode="auto">
          <a:xfrm>
            <a:off x="3203575" y="3573463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</a:t>
            </a:r>
            <a:r>
              <a:rPr lang="ru-RU" b="1">
                <a:latin typeface="Bookman Old Style" pitchFamily="18" charset="0"/>
              </a:rPr>
              <a:t>військовий шпиталь</a:t>
            </a:r>
          </a:p>
          <a:p>
            <a:pPr eaLnBrk="1" hangingPunct="1"/>
            <a:r>
              <a:rPr lang="ru-RU" b="1">
                <a:latin typeface="Bookman Old Style" pitchFamily="18" charset="0"/>
              </a:rPr>
              <a:t> у </a:t>
            </a:r>
            <a:r>
              <a:rPr lang="uk-UA" b="1">
                <a:latin typeface="Bookman Old Style" pitchFamily="18" charset="0"/>
              </a:rPr>
              <a:t>роки першої світової</a:t>
            </a:r>
          </a:p>
        </p:txBody>
      </p:sp>
      <p:pic>
        <p:nvPicPr>
          <p:cNvPr id="20494" name="Picture 14" descr="C:\Users\ksusha\Эзау\8bc1e00a05274634050a9fd86236b52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1455282" cy="210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4" name="TextBox 35"/>
          <p:cNvSpPr txBox="1">
            <a:spLocks noChangeArrowheads="1"/>
          </p:cNvSpPr>
          <p:nvPr/>
        </p:nvSpPr>
        <p:spPr bwMode="auto">
          <a:xfrm>
            <a:off x="5903913" y="5084763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</a:t>
            </a:r>
            <a:r>
              <a:rPr lang="ru-RU" b="1">
                <a:latin typeface="Bookman Old Style" pitchFamily="18" charset="0"/>
              </a:rPr>
              <a:t>вивча</a:t>
            </a:r>
            <a:r>
              <a:rPr lang="uk-UA" b="1">
                <a:latin typeface="Bookman Old Style" pitchFamily="18" charset="0"/>
              </a:rPr>
              <a:t>ємо документи</a:t>
            </a:r>
          </a:p>
        </p:txBody>
      </p:sp>
      <p:sp>
        <p:nvSpPr>
          <p:cNvPr id="15375" name="TextBox 46"/>
          <p:cNvSpPr txBox="1">
            <a:spLocks noChangeArrowheads="1"/>
          </p:cNvSpPr>
          <p:nvPr/>
        </p:nvSpPr>
        <p:spPr bwMode="auto">
          <a:xfrm>
            <a:off x="1187450" y="5373688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C</a:t>
            </a:r>
            <a:r>
              <a:rPr lang="uk-UA" b="1">
                <a:latin typeface="Bookman Old Style" pitchFamily="18" charset="0"/>
              </a:rPr>
              <a:t>ЕНСАЦІЯ</a:t>
            </a:r>
          </a:p>
          <a:p>
            <a:pPr eaLnBrk="1" hangingPunct="1"/>
            <a:r>
              <a:rPr lang="uk-UA" b="1">
                <a:latin typeface="Bookman Old Style" pitchFamily="18" charset="0"/>
              </a:rPr>
              <a:t>Найстаріша професорка США  - Кетрін Езау – випускниця цього навчального закладу! (Каліфорнійський університет)</a:t>
            </a:r>
          </a:p>
        </p:txBody>
      </p:sp>
      <p:pic>
        <p:nvPicPr>
          <p:cNvPr id="48" name="Picture 6" descr="http://www.libr.dp.ua/fullkr/117/005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552" y="3356992"/>
            <a:ext cx="117241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7" descr="C:\Users\ksusha\Desktop\111\6.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892" y="3331454"/>
            <a:ext cx="941404" cy="182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8" descr="C:\Users\ksusha\Desktop\111\9.jpe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420" y="3356992"/>
            <a:ext cx="12224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10" descr="C:\Users\ksusha\Desktop\111\19151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537" y="3356992"/>
            <a:ext cx="1209463" cy="173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8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8"/>
          <p:cNvSpPr>
            <a:spLocks noChangeArrowheads="1"/>
          </p:cNvSpPr>
          <p:nvPr/>
        </p:nvSpPr>
        <p:spPr bwMode="auto">
          <a:xfrm>
            <a:off x="0" y="231775"/>
            <a:ext cx="658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співпарця з унікальними фахівцями</a:t>
            </a:r>
          </a:p>
        </p:txBody>
      </p:sp>
      <p:pic>
        <p:nvPicPr>
          <p:cNvPr id="18434" name="Picture 2" descr="https://scontent-amt2-1.xx.fbcdn.net/hphotos-xfp1/v/t1.0-9/13007217_912397312202603_5829366370909128769_n.jpg?oh=6dc45af2f6e739004ae0187b3de98372&amp;oe=57B5D1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221088"/>
            <a:ext cx="1547665" cy="220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content-amt2-1.xx.fbcdn.net/hphotos-xla1/v/t1.0-9/12341292_547588455409240_312364947691856251_n.jpg?oh=e49b2fa51833101cb2f2df0b02171e0c&amp;oe=57A847B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15" y="836712"/>
            <a:ext cx="166328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Прямоугольник 35"/>
          <p:cNvSpPr>
            <a:spLocks noChangeArrowheads="1"/>
          </p:cNvSpPr>
          <p:nvPr/>
        </p:nvSpPr>
        <p:spPr bwMode="auto">
          <a:xfrm>
            <a:off x="1258888" y="908050"/>
            <a:ext cx="538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man Old Style" pitchFamily="18" charset="0"/>
              </a:rPr>
              <a:t># </a:t>
            </a:r>
            <a:r>
              <a:rPr lang="uk-UA" b="1">
                <a:latin typeface="Bookman Old Style" pitchFamily="18" charset="0"/>
              </a:rPr>
              <a:t>У</a:t>
            </a:r>
            <a:r>
              <a:rPr lang="ru-RU" b="1">
                <a:latin typeface="Bookman Old Style" pitchFamily="18" charset="0"/>
              </a:rPr>
              <a:t> своїй колекції фотографій знайшла</a:t>
            </a:r>
            <a:r>
              <a:rPr lang="uk-UA" b="1">
                <a:latin typeface="Bookman Old Style" pitchFamily="18" charset="0"/>
              </a:rPr>
              <a:t>…</a:t>
            </a:r>
          </a:p>
        </p:txBody>
      </p:sp>
      <p:sp>
        <p:nvSpPr>
          <p:cNvPr id="16391" name="Прямоугольник 36"/>
          <p:cNvSpPr>
            <a:spLocks noChangeArrowheads="1"/>
          </p:cNvSpPr>
          <p:nvPr/>
        </p:nvSpPr>
        <p:spPr bwMode="auto">
          <a:xfrm>
            <a:off x="1258888" y="612775"/>
            <a:ext cx="729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>
                <a:latin typeface="Bookman Old Style" pitchFamily="18" charset="0"/>
              </a:rPr>
              <a:t>Нурія Бусигіна, краєзнавець кандидат історичних наук</a:t>
            </a:r>
          </a:p>
        </p:txBody>
      </p:sp>
      <p:sp>
        <p:nvSpPr>
          <p:cNvPr id="16392" name="Прямоугольник 37"/>
          <p:cNvSpPr>
            <a:spLocks noChangeArrowheads="1"/>
          </p:cNvSpPr>
          <p:nvPr/>
        </p:nvSpPr>
        <p:spPr bwMode="auto">
          <a:xfrm>
            <a:off x="468313" y="3860800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>
                <a:latin typeface="Bookman Old Style" pitchFamily="18" charset="0"/>
              </a:rPr>
              <a:t>Валентин Старостін – краєзнавець, кандидат історичних наук</a:t>
            </a:r>
          </a:p>
        </p:txBody>
      </p:sp>
      <p:sp>
        <p:nvSpPr>
          <p:cNvPr id="16393" name="Прямоугольник 38"/>
          <p:cNvSpPr>
            <a:spLocks noChangeArrowheads="1"/>
          </p:cNvSpPr>
          <p:nvPr/>
        </p:nvSpPr>
        <p:spPr bwMode="auto">
          <a:xfrm>
            <a:off x="5364163" y="4292600"/>
            <a:ext cx="35290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Сьогодні ми дійсно довго ходили по шпиталю з дітьми, викладачами, волонтерами і навіть пораненими, яких цікавила його історія. І задоволення часто змішувалось з жахом.</a:t>
            </a:r>
          </a:p>
        </p:txBody>
      </p:sp>
      <p:pic>
        <p:nvPicPr>
          <p:cNvPr id="16394" name="Picture 14" descr="https://scontent-amt2-1.xx.fbcdn.net/hphotos-xtp1/v/t1.0-9/12993591_10204443950978420_5296744355252912273_n.jpg?oh=d8b8e0c0786a83c92f02315f09038922&amp;oe=57B1B05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16843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https://scontent-amt2-1.xx.fbcdn.net/hphotos-xft1/v/t1.0-9/12439362_10204443951018421_3621293332551582098_n.jpg?oh=63b8a07700544eb3482316c5c894f92b&amp;oe=57ADB9C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769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1484313"/>
            <a:ext cx="6969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850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9064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792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8524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8175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5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2708275"/>
            <a:ext cx="771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 descr="SAM_2188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2930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5" name="Рисунок 46" descr="06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484313"/>
            <a:ext cx="18589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Рисунок 47" descr="img040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16938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8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4"/>
          <p:cNvSpPr>
            <a:spLocks noChangeArrowheads="1"/>
          </p:cNvSpPr>
          <p:nvPr/>
        </p:nvSpPr>
        <p:spPr bwMode="auto">
          <a:xfrm>
            <a:off x="0" y="2603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вивчаємо стан </a:t>
            </a:r>
          </a:p>
        </p:txBody>
      </p:sp>
      <p:pic>
        <p:nvPicPr>
          <p:cNvPr id="17412" name="Picture 6" descr="https://scontent-amt2-1.xx.fbcdn.net/hphotos-xlf1/v/t1.0-9/13015341_911420698966931_1028877294538675144_n.jpg?oh=67de07a0d3b4216ffc7c3305601d16f4&amp;oe=57B14C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16557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s://scontent-amt2-1.xx.fbcdn.net/hphotos-xpa1/v/t1.0-9/13012624_911420205633647_1742861148747935569_n.jpg?oh=9cdeed1d902d8de0553533b1c18a9f6e&amp;oe=577D5E0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0255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https://scontent-amt2-1.xx.fbcdn.net/hphotos-xfa1/v/t1.0-9/12985371_911420315633636_4636212276826274705_n.jpg?oh=ec7f32be56b9221077e9384db5c34c64&amp;oe=57BE779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16573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s://scontent-amt2-1.xx.fbcdn.net/hphotos-xfa1/v/t1.0-9/13006646_911420382300296_8297401218907480007_n.jpg?oh=9e1671f160ffb0cff582fd823b3136b4&amp;oe=577BF64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08050"/>
            <a:ext cx="16557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https://scontent-amt2-1.xx.fbcdn.net/hphotos-xaf1/v/t1.0-9/12991027_911420432300291_6973189046753506427_n.jpg?oh=ea522987608f03204029f9323ab88c73&amp;oe=57771EA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16557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6" descr="https://scontent-amt2-1.xx.fbcdn.net/hphotos-xtp1/v/t1.0-9/12985601_911420442300290_5777192085424762087_n.jpg?oh=c3a439824b5f7c96f5aed068af3efb40&amp;oe=57B8664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16557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 descr="https://scontent-amt2-1.xx.fbcdn.net/hphotos-xpt1/v/t1.0-9/12987144_911420502300284_7946078888495044345_n.jpg?oh=a844c3c582b6cb02278dca9482e77dd8&amp;oe=577C6CC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908050"/>
            <a:ext cx="863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0" descr="https://scontent-amt2-1.xx.fbcdn.net/hphotos-xla1/v/t1.0-9/13015164_912396748869326_1132460598505833811_n.jpg?oh=ebf36ea1b9603ce01c3ddd2fc162a68a&amp;oe=57B4789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18240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https://scontent-amt2-1.xx.fbcdn.net/hphotos-xft1/v/t1.0-9/13007347_912397082202626_2941970916719298840_n.jpg?oh=971b01d0cf47c36b807e738e6106429c&amp;oe=57ADFD4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18240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 descr="https://scontent-amt2-1.xx.fbcdn.net/hphotos-xfp1/v/t1.0-9/12991057_912397178869283_3511241593968694393_n.jpg?oh=c72c865738c81e3278788ac08aaaf1a1&amp;oe=57792E7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18240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0" descr="https://scontent-amt2-1.xx.fbcdn.net/hphotos-xtf1/v/t1.0-9/12998683_912397122202622_4657772486215243170_n.jpg?oh=4814509c1785205900997d647891c7ce&amp;oe=57A9F2E8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2779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2" descr="https://scontent-amt2-1.xx.fbcdn.net/hphotos-xta1/v/t1.0-9/12998479_912396878869313_3117891539572550140_n.jpg?oh=baae51e6ee85ca42917be1b7e414d8ea&amp;oe=57AE743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1609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2" descr="https://scontent-amt2-1.xx.fbcdn.net/hphotos-xaf1/v/t1.0-9/12985426_912396758869325_8378449788804828721_n.jpg?oh=f87aa323671cd37dd29aa5fdbe977869&amp;oe=57BE56B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295519" cy="267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5" name="Picture 34" descr="https://scontent-amt2-1.xx.fbcdn.net/hphotos-xaf1/v/t1.0-9/12985426_912396758869325_8378449788804828721_n.jpg?oh=f87aa323671cd37dd29aa5fdbe977869&amp;oe=57BE56BE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10080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TextBox 51"/>
          <p:cNvSpPr txBox="1">
            <a:spLocks noChangeArrowheads="1"/>
          </p:cNvSpPr>
          <p:nvPr/>
        </p:nvSpPr>
        <p:spPr bwMode="auto">
          <a:xfrm>
            <a:off x="5580063" y="3933825"/>
            <a:ext cx="2160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</a:t>
            </a:r>
            <a:r>
              <a:rPr lang="uk-UA" b="1">
                <a:latin typeface="Bookman Old Style" pitchFamily="18" charset="0"/>
              </a:rPr>
              <a:t>Владислава Шумейко, координатор волонтерів шпиталю</a:t>
            </a:r>
          </a:p>
        </p:txBody>
      </p:sp>
      <p:sp>
        <p:nvSpPr>
          <p:cNvPr id="17427" name="TextBox 52"/>
          <p:cNvSpPr txBox="1">
            <a:spLocks noChangeArrowheads="1"/>
          </p:cNvSpPr>
          <p:nvPr/>
        </p:nvSpPr>
        <p:spPr bwMode="auto">
          <a:xfrm>
            <a:off x="3995738" y="60928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Bookman Old Style" pitchFamily="18" charset="0"/>
              </a:rPr>
              <a:t># </a:t>
            </a:r>
            <a:r>
              <a:rPr lang="ru-RU" b="1">
                <a:latin typeface="Bookman Old Style" pitchFamily="18" charset="0"/>
              </a:rPr>
              <a:t>це було д</a:t>
            </a:r>
            <a:r>
              <a:rPr lang="uk-UA" b="1">
                <a:latin typeface="Bookman Old Style" pitchFamily="18" charset="0"/>
              </a:rPr>
              <a:t>ійсно цікаво всім…</a:t>
            </a:r>
          </a:p>
        </p:txBody>
      </p:sp>
      <p:pic>
        <p:nvPicPr>
          <p:cNvPr id="17428" name="Рисунок 46" descr="SAM_2162 — копия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1657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Рисунок 47" descr="SAM_2185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2320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6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cs629414.vk.me/v629414211/4252f/p-aVVkNCP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2771775" cy="39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cs630729.vk.me/v630729211/2f041/tY5hlGmMuO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59876" y="3290100"/>
            <a:ext cx="2345224" cy="262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31"/>
          <p:cNvSpPr>
            <a:spLocks noChangeArrowheads="1"/>
          </p:cNvSpPr>
          <p:nvPr/>
        </p:nvSpPr>
        <p:spPr bwMode="auto">
          <a:xfrm>
            <a:off x="2627313" y="5732463"/>
            <a:ext cx="6156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ru-RU" b="1">
                <a:latin typeface="Bookman Old Style" pitchFamily="18" charset="0"/>
              </a:rPr>
              <a:t>На вулицях міста тепер можна побачити такі листівки-звернення до городян. </a:t>
            </a:r>
            <a:endParaRPr lang="uk-UA" b="1">
              <a:latin typeface="Bookman Old Style" pitchFamily="18" charset="0"/>
            </a:endParaRPr>
          </a:p>
        </p:txBody>
      </p:sp>
      <p:sp>
        <p:nvSpPr>
          <p:cNvPr id="18438" name="Прямоугольник 34"/>
          <p:cNvSpPr>
            <a:spLocks noChangeArrowheads="1"/>
          </p:cNvSpPr>
          <p:nvPr/>
        </p:nvSpPr>
        <p:spPr bwMode="auto">
          <a:xfrm>
            <a:off x="2987675" y="2565400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інформаційні буклети для мешканців мікрорайону школи – в кожний під’їзд</a:t>
            </a:r>
          </a:p>
        </p:txBody>
      </p:sp>
      <p:sp>
        <p:nvSpPr>
          <p:cNvPr id="18439" name="Прямоугольник 35"/>
          <p:cNvSpPr>
            <a:spLocks noChangeArrowheads="1"/>
          </p:cNvSpPr>
          <p:nvPr/>
        </p:nvSpPr>
        <p:spPr bwMode="auto">
          <a:xfrm>
            <a:off x="0" y="728663"/>
            <a:ext cx="46085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збір “живих” підписів батьків, вчителів школи та мешканіцв нашого мікрорайону на захист унікальної історичної пам’ятки міста</a:t>
            </a:r>
          </a:p>
        </p:txBody>
      </p:sp>
      <p:sp>
        <p:nvSpPr>
          <p:cNvPr id="18440" name="Прямоугольник 36"/>
          <p:cNvSpPr>
            <a:spLocks noChangeArrowheads="1"/>
          </p:cNvSpPr>
          <p:nvPr/>
        </p:nvSpPr>
        <p:spPr bwMode="auto">
          <a:xfrm>
            <a:off x="0" y="260350"/>
            <a:ext cx="4643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інформаційна кампанія</a:t>
            </a:r>
          </a:p>
        </p:txBody>
      </p:sp>
      <p:sp>
        <p:nvSpPr>
          <p:cNvPr id="18441" name="Прямоугольник 64"/>
          <p:cNvSpPr>
            <a:spLocks noChangeArrowheads="1"/>
          </p:cNvSpPr>
          <p:nvPr/>
        </p:nvSpPr>
        <p:spPr bwMode="auto">
          <a:xfrm>
            <a:off x="2700338" y="3500438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соцопитування: на нашому сайті та анкетування батьків</a:t>
            </a:r>
          </a:p>
        </p:txBody>
      </p:sp>
      <p:pic>
        <p:nvPicPr>
          <p:cNvPr id="36" name="Picture 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6637"/>
            <a:ext cx="3600400" cy="248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3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8"/>
          <p:cNvSpPr>
            <a:spLocks noChangeArrowheads="1"/>
          </p:cNvSpPr>
          <p:nvPr/>
        </p:nvSpPr>
        <p:spPr bwMode="auto">
          <a:xfrm>
            <a:off x="1403350" y="871538"/>
            <a:ext cx="46085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ru-RU" b="1">
                <a:latin typeface="Bookman Old Style" pitchFamily="18" charset="0"/>
              </a:rPr>
              <a:t>Учні однієї зі шкіл Дніпропетровська стали на захист військового шпиталю - </a:t>
            </a:r>
            <a:r>
              <a:rPr lang="ru-RU" b="1">
                <a:latin typeface="Bookman Old Style" pitchFamily="18" charset="0"/>
                <a:hlinkClick r:id="rId3"/>
              </a:rPr>
              <a:t>http://9-channel.com/uchni-odniyeyi-zi-shkil-dniprope</a:t>
            </a:r>
            <a:endParaRPr lang="uk-UA" b="1">
              <a:latin typeface="Bookman Old Style" pitchFamily="18" charset="0"/>
            </a:endParaRPr>
          </a:p>
        </p:txBody>
      </p:sp>
      <p:pic>
        <p:nvPicPr>
          <p:cNvPr id="17410" name="Picture 2" descr="http://ukrainetvradio.com/wp-content/uploads/2015/05/Watch-9-Channel-Live-TV-from-Dnipropetrov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4946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Прямоугольник 31"/>
          <p:cNvSpPr>
            <a:spLocks noChangeArrowheads="1"/>
          </p:cNvSpPr>
          <p:nvPr/>
        </p:nvSpPr>
        <p:spPr bwMode="auto">
          <a:xfrm>
            <a:off x="5508625" y="3141663"/>
            <a:ext cx="363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#</a:t>
            </a:r>
            <a:r>
              <a:rPr lang="ru-RU" b="1">
                <a:latin typeface="Bookman Old Style" pitchFamily="18" charset="0"/>
              </a:rPr>
              <a:t>Школярі також стали на захист шпиталю. Та навіть розгорнули на його підтримку справжню кампанію. </a:t>
            </a:r>
            <a:r>
              <a:rPr lang="en-US" b="1">
                <a:latin typeface="Bookman Old Style" pitchFamily="18" charset="0"/>
                <a:hlinkClick r:id="rId5"/>
              </a:rPr>
              <a:t>http://www.51.dp.ua/2016/04/blog-post_66.html?m=1#more</a:t>
            </a:r>
            <a:endParaRPr lang="uk-UA" b="1">
              <a:latin typeface="Bookman Old Style" pitchFamily="18" charset="0"/>
            </a:endParaRPr>
          </a:p>
        </p:txBody>
      </p:sp>
      <p:pic>
        <p:nvPicPr>
          <p:cNvPr id="17412" name="Picture 4" descr="http://gorod.dp.ua/pic/placeimages/07/971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92896"/>
            <a:ext cx="2425452" cy="79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07950" y="4114800"/>
            <a:ext cx="37433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7457" rIns="0" bIns="0" anchor="ctr">
            <a:spAutoFit/>
          </a:bodyPr>
          <a:lstStyle/>
          <a:p>
            <a:pPr algn="r"/>
            <a:r>
              <a:rPr lang="en-US" b="1">
                <a:latin typeface="Bookman Old Style" pitchFamily="18" charset="0"/>
                <a:hlinkClick r:id="rId7"/>
              </a:rPr>
              <a:t>http://borysten.com.ua/index.php/golovna-2/325-vazhlyvyi-istorychnyi-ob-iekt-nashoho-mista-dnipropetrovskyi-viiskovyi-shpytal</a:t>
            </a:r>
            <a:endParaRPr lang="uk-UA" b="1"/>
          </a:p>
        </p:txBody>
      </p:sp>
      <p:sp>
        <p:nvSpPr>
          <p:cNvPr id="19464" name="TextBox 34"/>
          <p:cNvSpPr txBox="1">
            <a:spLocks noChangeArrowheads="1"/>
          </p:cNvSpPr>
          <p:nvPr/>
        </p:nvSpPr>
        <p:spPr bwMode="auto">
          <a:xfrm>
            <a:off x="34925" y="231775"/>
            <a:ext cx="194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b="1">
                <a:solidFill>
                  <a:srgbClr val="002060"/>
                </a:solidFill>
                <a:latin typeface="Bookman Old Style" pitchFamily="18" charset="0"/>
              </a:rPr>
              <a:t> ми у 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ЗМІ</a:t>
            </a:r>
          </a:p>
        </p:txBody>
      </p:sp>
      <p:pic>
        <p:nvPicPr>
          <p:cNvPr id="17416" name="Picture 8" descr="https://scontent-amt2-1.xx.fbcdn.net/hphotos-xft1/v/t1.0-9/13001116_912396098869391_5298243991266771464_n.jpg?oh=0f422151be6f0944ebcab8f50fa877b1&amp;oe=57720E6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014" y="188640"/>
            <a:ext cx="3148986" cy="236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s://scontent-amt2-1.xx.fbcdn.net/hphotos-xal1/v/t1.0-9/13010638_912395998869401_1082983751207890299_n.jpg?oh=4dbe8a7207a299ec6cb0c538a1c95c37&amp;oe=57BA129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1158784" cy="362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IMG_20160422_102106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6872"/>
            <a:ext cx="13316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Рисунок 38" descr="IMG_20160422_102156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12255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Рисунок 39" descr="IMG_20160422_102213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1285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9" descr="http://borysten.com.ua/images/sampledata/logos/redaktr2_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52876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Прямоугольник 34"/>
          <p:cNvSpPr>
            <a:spLocks noChangeArrowheads="1"/>
          </p:cNvSpPr>
          <p:nvPr/>
        </p:nvSpPr>
        <p:spPr bwMode="auto">
          <a:xfrm>
            <a:off x="1547813" y="5949950"/>
            <a:ext cx="7272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latin typeface="Bookman Old Style" pitchFamily="18" charset="0"/>
              </a:rPr>
              <a:t>#</a:t>
            </a:r>
            <a:r>
              <a:rPr lang="uk-UA" b="1">
                <a:latin typeface="Bookman Old Style" pitchFamily="18" charset="0"/>
              </a:rPr>
              <a:t> без перебільшення, 46 – найпатріотичніша школа нашого міста</a:t>
            </a:r>
          </a:p>
        </p:txBody>
      </p:sp>
      <p:sp>
        <p:nvSpPr>
          <p:cNvPr id="19472" name="Прямоугольник 34"/>
          <p:cNvSpPr>
            <a:spLocks noChangeArrowheads="1"/>
          </p:cNvSpPr>
          <p:nvPr/>
        </p:nvSpPr>
        <p:spPr bwMode="auto">
          <a:xfrm>
            <a:off x="1619250" y="5589588"/>
            <a:ext cx="705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b="1">
                <a:latin typeface="Bookman Old Style" pitchFamily="18" charset="0"/>
              </a:rPr>
              <a:t>Фідель Сухоніс – шеф-редактор журналу “Бористен”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8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34"/>
          <p:cNvSpPr>
            <a:spLocks noChangeArrowheads="1"/>
          </p:cNvSpPr>
          <p:nvPr/>
        </p:nvSpPr>
        <p:spPr bwMode="auto">
          <a:xfrm>
            <a:off x="539750" y="3573463"/>
            <a:ext cx="27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/</a:t>
            </a:r>
            <a:endParaRPr lang="uk-UA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538" y="5661025"/>
            <a:ext cx="4716462" cy="709613"/>
          </a:xfrm>
          <a:prstGeom prst="round2SameRect">
            <a:avLst>
              <a:gd name="adj1" fmla="val 16667"/>
              <a:gd name="adj2" fmla="val 0"/>
            </a:avLst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Bookman Old Style" pitchFamily="18" charset="0"/>
                <a:cs typeface="+mn-cs"/>
              </a:rPr>
              <a:t>#</a:t>
            </a:r>
            <a:r>
              <a:rPr lang="uk-UA" sz="2000" b="1" dirty="0">
                <a:latin typeface="Bookman Old Style" pitchFamily="18" charset="0"/>
                <a:cs typeface="+mn-cs"/>
              </a:rPr>
              <a:t>наш</a:t>
            </a:r>
            <a:r>
              <a:rPr lang="en-US" sz="2000" b="1" dirty="0">
                <a:latin typeface="Bookman Old Style" pitchFamily="18" charset="0"/>
                <a:cs typeface="+mn-cs"/>
              </a:rPr>
              <a:t> </a:t>
            </a:r>
            <a:r>
              <a:rPr lang="uk-UA" sz="2000" b="1" dirty="0">
                <a:latin typeface="Bookman Old Style" pitchFamily="18" charset="0"/>
                <a:cs typeface="+mn-cs"/>
              </a:rPr>
              <a:t>сайт</a:t>
            </a:r>
            <a:r>
              <a:rPr lang="en-US" sz="2000" b="1" dirty="0">
                <a:latin typeface="Bookman Old Style" pitchFamily="18" charset="0"/>
                <a:cs typeface="+mn-cs"/>
              </a:rPr>
              <a:t> </a:t>
            </a:r>
            <a:r>
              <a:rPr lang="en-US" b="1" dirty="0">
                <a:latin typeface="Bookman Old Style" pitchFamily="18" charset="0"/>
                <a:cs typeface="+mn-cs"/>
                <a:hlinkClick r:id="rId3"/>
              </a:rPr>
              <a:t>http://olesya12365.wix.com/sos-dvg</a:t>
            </a:r>
            <a:endParaRPr lang="uk-UA" b="1" dirty="0">
              <a:latin typeface="Bookman Old Style" pitchFamily="18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779463"/>
            <a:ext cx="7092950" cy="1387475"/>
          </a:xfrm>
          <a:prstGeom prst="round2SameRect">
            <a:avLst>
              <a:gd name="adj1" fmla="val 16667"/>
              <a:gd name="adj2" fmla="val 0"/>
            </a:avLst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Bookman Old Style" pitchFamily="18" charset="0"/>
                <a:cs typeface="+mn-cs"/>
              </a:rPr>
              <a:t># </a:t>
            </a:r>
            <a:r>
              <a:rPr lang="uk-UA" sz="2000" b="1" dirty="0">
                <a:latin typeface="Bookman Old Style" pitchFamily="18" charset="0"/>
                <a:cs typeface="+mn-cs"/>
              </a:rPr>
              <a:t>шукай у </a:t>
            </a:r>
            <a:r>
              <a:rPr lang="uk-UA" sz="2000" b="1" dirty="0" err="1">
                <a:latin typeface="Bookman Old Style" pitchFamily="18" charset="0"/>
                <a:cs typeface="+mn-cs"/>
              </a:rPr>
              <a:t>соцмережах</a:t>
            </a:r>
            <a:r>
              <a:rPr lang="uk-UA" sz="2000" b="1" dirty="0">
                <a:latin typeface="Bookman Old Style" pitchFamily="18" charset="0"/>
                <a:cs typeface="+mn-cs"/>
              </a:rPr>
              <a:t>:</a:t>
            </a:r>
            <a:r>
              <a:rPr lang="en-US" sz="2000" b="1" dirty="0">
                <a:latin typeface="Bookman Old Style" pitchFamily="18" charset="0"/>
                <a:cs typeface="+mn-cs"/>
              </a:rPr>
              <a:t> </a:t>
            </a:r>
            <a:r>
              <a:rPr lang="en-US" sz="2000" b="1" dirty="0">
                <a:latin typeface="Bookman Old Style" pitchFamily="18" charset="0"/>
                <a:cs typeface="+mn-cs"/>
                <a:hlinkClick r:id="rId4"/>
              </a:rPr>
              <a:t>https://www.facebook.com/groups/soshospital</a:t>
            </a:r>
            <a:endParaRPr lang="uk-UA" sz="2000" b="1" dirty="0"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Bookman Old Style" pitchFamily="18" charset="0"/>
              <a:cs typeface="+mn-cs"/>
              <a:hlinkClick r:id="rId5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Bookman Old Style" pitchFamily="18" charset="0"/>
                <a:cs typeface="+mn-cs"/>
                <a:hlinkClick r:id="rId5"/>
              </a:rPr>
              <a:t>http://vk.com/sos_hospital</a:t>
            </a:r>
            <a:endParaRPr lang="uk-UA" sz="2000" b="1" dirty="0">
              <a:latin typeface="+mn-lt"/>
              <a:cs typeface="+mn-cs"/>
            </a:endParaRPr>
          </a:p>
        </p:txBody>
      </p:sp>
      <p:sp>
        <p:nvSpPr>
          <p:cNvPr id="20486" name="TextBox 38"/>
          <p:cNvSpPr txBox="1">
            <a:spLocks noChangeArrowheads="1"/>
          </p:cNvSpPr>
          <p:nvPr/>
        </p:nvSpPr>
        <p:spPr bwMode="auto">
          <a:xfrm>
            <a:off x="36513" y="260350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 ми в “павутині”</a:t>
            </a:r>
          </a:p>
        </p:txBody>
      </p:sp>
      <p:sp>
        <p:nvSpPr>
          <p:cNvPr id="20487" name="AutoShape 4" descr="http://cs629414.vk.me/v629414211/424be/s86gwLmUlU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14346" name="Picture 10" descr="https://scontent-amt2-1.xx.fbcdn.net/hphotos-xpl1/v/t1.0-9/12321217_576527602503966_7537071967965268012_n.jpg?oh=af798fee1619bdbd5756a483f2066035&amp;oe=57BB52A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469072" cy="233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88" y="1557338"/>
            <a:ext cx="4111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84763"/>
            <a:ext cx="4276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4" descr="Рисунок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scontent-amt2-1.xx.fbcdn.net/hphotos-xpt1/v/t1.0-9/12987152_968213936567514_3898183381707307788_n.jpg?oh=52a29d5f18edea0516b01cb0da90b395&amp;oe=57AE9DD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3284984"/>
            <a:ext cx="3449900" cy="23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Прямоугольник 31"/>
          <p:cNvSpPr>
            <a:spLocks noChangeArrowheads="1"/>
          </p:cNvSpPr>
          <p:nvPr/>
        </p:nvSpPr>
        <p:spPr bwMode="auto">
          <a:xfrm>
            <a:off x="2555875" y="5662613"/>
            <a:ext cx="658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Bookman Old Style" pitchFamily="18" charset="0"/>
                <a:hlinkClick r:id="rId4"/>
              </a:rPr>
              <a:t>http://dnepr.info/news/dnepropetrovskij-voennyj-gospital-vernuli-v-gosudarstvennuyu-sobstvennost</a:t>
            </a:r>
            <a:endParaRPr lang="uk-UA" b="1">
              <a:latin typeface="Bookman Old Style" pitchFamily="18" charset="0"/>
            </a:endParaRPr>
          </a:p>
        </p:txBody>
      </p:sp>
      <p:sp>
        <p:nvSpPr>
          <p:cNvPr id="21509" name="TextBox 34"/>
          <p:cNvSpPr txBox="1">
            <a:spLocks noChangeArrowheads="1"/>
          </p:cNvSpPr>
          <p:nvPr/>
        </p:nvSpPr>
        <p:spPr bwMode="auto">
          <a:xfrm>
            <a:off x="34925" y="303213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Bookman Old Style" pitchFamily="18" charset="0"/>
              </a:rPr>
              <a:t>#</a:t>
            </a:r>
            <a:r>
              <a:rPr lang="uk-UA" sz="2400" b="1">
                <a:solidFill>
                  <a:srgbClr val="002060"/>
                </a:solidFill>
                <a:latin typeface="Bookman Old Style" pitchFamily="18" charset="0"/>
              </a:rPr>
              <a:t> що далі?</a:t>
            </a:r>
          </a:p>
        </p:txBody>
      </p:sp>
      <p:sp>
        <p:nvSpPr>
          <p:cNvPr id="21510" name="TextBox 35"/>
          <p:cNvSpPr txBox="1">
            <a:spLocks noChangeArrowheads="1"/>
          </p:cNvSpPr>
          <p:nvPr/>
        </p:nvSpPr>
        <p:spPr bwMode="auto">
          <a:xfrm>
            <a:off x="0" y="908050"/>
            <a:ext cx="57959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>
                <a:latin typeface="Bookman Old Style" pitchFamily="18" charset="0"/>
              </a:rPr>
              <a:t>Готуємо фотовиставку присвячену історії військового шпиталю та комплексу будівель навколо нього</a:t>
            </a:r>
          </a:p>
          <a:p>
            <a:pPr eaLnBrk="1" hangingPunct="1"/>
            <a:endParaRPr lang="uk-UA" b="1">
              <a:latin typeface="Bookman Old Style" pitchFamily="18" charset="0"/>
            </a:endParaRPr>
          </a:p>
          <a:p>
            <a:pPr eaLnBrk="1" hangingPunct="1"/>
            <a:r>
              <a:rPr lang="uk-UA" b="1">
                <a:latin typeface="Bookman Old Style" pitchFamily="18" charset="0"/>
              </a:rPr>
              <a:t>Організовуємо екскурсії для батьків та учнів на території шпиталю</a:t>
            </a:r>
          </a:p>
          <a:p>
            <a:pPr eaLnBrk="1" hangingPunct="1"/>
            <a:endParaRPr lang="uk-UA" b="1">
              <a:latin typeface="Bookman Old Style" pitchFamily="18" charset="0"/>
            </a:endParaRPr>
          </a:p>
          <a:p>
            <a:pPr eaLnBrk="1" hangingPunct="1"/>
            <a:r>
              <a:rPr lang="uk-UA" b="1">
                <a:latin typeface="Bookman Old Style" pitchFamily="18" charset="0"/>
              </a:rPr>
              <a:t>Досліджуємо учнівський та викладацький склад 2 жіночої катеринославської гімназії, шукаємо забуті імена нашого міста</a:t>
            </a:r>
          </a:p>
          <a:p>
            <a:pPr eaLnBrk="1" hangingPunct="1"/>
            <a:endParaRPr lang="uk-UA" b="1">
              <a:latin typeface="Bookman Old Style" pitchFamily="18" charset="0"/>
            </a:endParaRPr>
          </a:p>
          <a:p>
            <a:pPr eaLnBrk="1" hangingPunct="1"/>
            <a:r>
              <a:rPr lang="uk-UA" b="1">
                <a:latin typeface="Bookman Old Style" pitchFamily="18" charset="0"/>
              </a:rPr>
              <a:t>Збираємо матеріали для шкільного музею “З Україною в серці”, присвяченого героям АТО та волонтерському руху  </a:t>
            </a:r>
          </a:p>
        </p:txBody>
      </p:sp>
      <p:pic>
        <p:nvPicPr>
          <p:cNvPr id="15364" name="Picture 4" descr="http://www.s.056.ua/section/newsIconCis2/subdir/full/upload/images/news/icon/_140808272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6672"/>
            <a:ext cx="3024336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Рисунок 35" descr="Безымянный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8780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403</Words>
  <Application>Microsoft Office PowerPoint</Application>
  <PresentationFormat>Екран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ksusha</dc:creator>
  <cp:lastModifiedBy>olevch</cp:lastModifiedBy>
  <cp:revision>5</cp:revision>
  <dcterms:created xsi:type="dcterms:W3CDTF">2016-04-19T14:30:11Z</dcterms:created>
  <dcterms:modified xsi:type="dcterms:W3CDTF">2016-07-06T08:55:35Z</dcterms:modified>
</cp:coreProperties>
</file>